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a64bb8ddff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a64bb8ddff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step, I combined all 25 normalized samples and ran PCA to summarize the major sources of variation, Based on the elbow plot, I selected around 30 principal components.</a:t>
            </a:r>
            <a:br>
              <a:rPr lang="en"/>
            </a:br>
            <a:r>
              <a:rPr lang="en"/>
              <a:t>These PCs were then used with Harmony to remove donor-specific batch effects while keeping the true biology intact.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a64bb8ddff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a64bb8ddff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this slide, I’m showing the data </a:t>
            </a:r>
            <a:r>
              <a:rPr i="1" lang="en">
                <a:solidFill>
                  <a:schemeClr val="dk1"/>
                </a:solidFill>
              </a:rPr>
              <a:t>before</a:t>
            </a:r>
            <a:r>
              <a:rPr lang="en">
                <a:solidFill>
                  <a:schemeClr val="dk1"/>
                </a:solidFill>
              </a:rPr>
              <a:t> integration.</a:t>
            </a:r>
            <a:endParaRPr>
              <a:solidFill>
                <a:schemeClr val="dk1"/>
              </a:solidFill>
            </a:endParaRPr>
          </a:p>
          <a:p>
            <a:pPr indent="0" lvl="0" marL="0" rtl="0" algn="l">
              <a:spcBef>
                <a:spcPts val="0"/>
              </a:spcBef>
              <a:spcAft>
                <a:spcPts val="0"/>
              </a:spcAft>
              <a:buNone/>
            </a:pPr>
            <a:r>
              <a:rPr lang="en">
                <a:solidFill>
                  <a:schemeClr val="dk1"/>
                </a:solidFill>
              </a:rPr>
              <a:t>You can see that the UMAP is mainly driven by batch effects. The structure is not organized by biology instead, the cells cluster according to which sample or donor they came from, This tells us that technical variation is dominating the dataset.</a:t>
            </a:r>
            <a:br>
              <a:rPr lang="en">
                <a:solidFill>
                  <a:schemeClr val="dk1"/>
                </a:solidFill>
              </a:rPr>
            </a:br>
            <a:r>
              <a:rPr lang="en">
                <a:solidFill>
                  <a:schemeClr val="dk1"/>
                </a:solidFill>
              </a:rPr>
              <a:t>These patterns confirm that batch correction is necessary, and that we need an integration method like Harmony to align the samples and remove donor-specific effects while keeping the real biological signals.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a64bb8ddff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a64bb8ddff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Harmony removed the donor-specific batch effects, so samples now mix instead of clustering by donor.</a:t>
            </a:r>
            <a:endParaRPr/>
          </a:p>
          <a:p>
            <a:pPr indent="0" lvl="0" marL="0" rtl="0" algn="l">
              <a:spcBef>
                <a:spcPts val="0"/>
              </a:spcBef>
              <a:spcAft>
                <a:spcPts val="0"/>
              </a:spcAft>
              <a:buNone/>
            </a:pPr>
            <a:r>
              <a:rPr lang="en"/>
              <a:t>The UMAP after integration shows cleaner and more meaningful clusters, driven by biology rather than technical noise.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a64bb8ddff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a64bb8ddff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a64bb8ddff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a64bb8ddff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a6acd53dc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a6acd53dc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each cluster, I identified the top marker genes and compared them with known cell-type signatures from the literature. Based on those expression patterns, I assigned accurate biological labels to all clusters.</a:t>
            </a:r>
            <a:endParaRPr/>
          </a:p>
          <a:p>
            <a:pPr indent="0" lvl="0" marL="0" rtl="0" algn="l">
              <a:spcBef>
                <a:spcPts val="0"/>
              </a:spcBef>
              <a:spcAft>
                <a:spcPts val="0"/>
              </a:spcAft>
              <a:buNone/>
            </a:pPr>
            <a:r>
              <a:rPr lang="en"/>
              <a:t>This UMAP shows the final annotated cell types, and here you can clearly see the microglial populations highlighted.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a78b73c5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a78b73c5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first identified microglia by selecting clusters 20, 21, and 23 from the Harmony-integrated UMAP. These clusters showed strong expression of canonical microglia markers such as TMEM119, CX3CR1, P2RY12, and TREM2, which we confirmed using AverageExpression. This gave us a final subset of about 2,133 microglial cells.</a:t>
            </a:r>
            <a:endParaRPr/>
          </a:p>
          <a:p>
            <a:pPr indent="0" lvl="0" marL="0" rtl="0" algn="l">
              <a:spcBef>
                <a:spcPts val="0"/>
              </a:spcBef>
              <a:spcAft>
                <a:spcPts val="0"/>
              </a:spcAft>
              <a:buNone/>
            </a:pPr>
            <a:r>
              <a:rPr lang="en"/>
              <a:t>For reclustering, we re-processed this subset using the standard RNA workflow - LogNormalize, FindVariableFeatures, ScaleData, and PCA. From the elbow plot, the variance clearly stabilizes around PC15, which represents the inflection point. So, we used the first 15 PCs for microglia reclustering to capture biological signal.</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a78b73c55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a78b73c55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 annotated the clusters by running FindAllMarkers and matching the top markers for each cluster to known microglial signatures from the literature.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 identified homeostatic markers like TMEM119, P2RY12, CX3CR1; inflammatory markers like S100A8/A9 and LYZ; and DAM-associated markers like APOE, TREM2, and TYROBP.</a:t>
            </a:r>
            <a:endParaRPr>
              <a:solidFill>
                <a:schemeClr val="dk1"/>
              </a:solidFill>
            </a:endParaRPr>
          </a:p>
          <a:p>
            <a:pPr indent="0" lvl="0" marL="0" rtl="0" algn="l">
              <a:spcBef>
                <a:spcPts val="0"/>
              </a:spcBef>
              <a:spcAft>
                <a:spcPts val="0"/>
              </a:spcAft>
              <a:buNone/>
            </a:pPr>
            <a:r>
              <a:rPr lang="en">
                <a:solidFill>
                  <a:schemeClr val="dk1"/>
                </a:solidFill>
              </a:rPr>
              <a:t>These represent distinct microglial activation states, so UMAP separates them based on differences in transcriptional programs rather than simple spatial distance.</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a78b73c55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a78b73c55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a:t>
            </a:r>
            <a:r>
              <a:rPr lang="en"/>
              <a:t>heat map</a:t>
            </a:r>
            <a:r>
              <a:rPr lang="en"/>
              <a:t> shows the top 5 marker genes for each microglial subcluster.</a:t>
            </a:r>
            <a:endParaRPr/>
          </a:p>
          <a:p>
            <a:pPr indent="0" lvl="0" marL="0" rtl="0" algn="l">
              <a:spcBef>
                <a:spcPts val="0"/>
              </a:spcBef>
              <a:spcAft>
                <a:spcPts val="0"/>
              </a:spcAft>
              <a:buClr>
                <a:schemeClr val="dk1"/>
              </a:buClr>
              <a:buSzPts val="1100"/>
              <a:buFont typeface="Arial"/>
              <a:buNone/>
            </a:pPr>
            <a:r>
              <a:rPr lang="en"/>
              <a:t>I included it to validate the biological identity of the clusters.</a:t>
            </a:r>
            <a:endParaRPr/>
          </a:p>
          <a:p>
            <a:pPr indent="0" lvl="0" marL="0" rtl="0" algn="l">
              <a:spcBef>
                <a:spcPts val="0"/>
              </a:spcBef>
              <a:spcAft>
                <a:spcPts val="0"/>
              </a:spcAft>
              <a:buClr>
                <a:schemeClr val="dk1"/>
              </a:buClr>
              <a:buSzPts val="1100"/>
              <a:buFont typeface="Arial"/>
              <a:buNone/>
            </a:pPr>
            <a:r>
              <a:rPr lang="en"/>
              <a:t>You can see that each cluster has its own distinct expression signature the red bands highlight genes that are strongly upregulated in one cluster compared to others.</a:t>
            </a:r>
            <a:endParaRPr/>
          </a:p>
          <a:p>
            <a:pPr indent="0" lvl="0" marL="0" rtl="0" algn="l">
              <a:spcBef>
                <a:spcPts val="0"/>
              </a:spcBef>
              <a:spcAft>
                <a:spcPts val="0"/>
              </a:spcAft>
              <a:buClr>
                <a:schemeClr val="dk1"/>
              </a:buClr>
              <a:buSzPts val="1100"/>
              <a:buFont typeface="Arial"/>
              <a:buNone/>
            </a:pPr>
            <a:r>
              <a:rPr lang="en"/>
              <a:t>This confirms that the clusters I annotated homeostatic, inflammatory, DAM-like, stress microglia, and non-microglial contaminants are supported by their canonical marker expression patterns.</a:t>
            </a:r>
            <a:endParaRPr/>
          </a:p>
          <a:p>
            <a:pPr indent="0" lvl="0" marL="0" rtl="0" algn="l">
              <a:spcBef>
                <a:spcPts val="0"/>
              </a:spcBef>
              <a:spcAft>
                <a:spcPts val="0"/>
              </a:spcAft>
              <a:buNone/>
            </a:pPr>
            <a:r>
              <a:rPr lang="en"/>
              <a:t>So the heatmap provides the biological justification behind the UMAP labels.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a78b73c55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a78b73c55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For the differential expression step, I focused only on microglial states specifically Homeostatic, Stress, Inflammatory, and DAM-like microglia.</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I ran the differential expression using MAST, which is a single-cell, specific hurdle model that handles dropout and zero inflation better than bulk tools like DESeq2.</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I performed two pairwise comparisons: nAD vs NND and iAD vs nAD.</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After the model fit, I adjusted p-values using Benjamini Hochberg FDR, and kept genes with FDR &lt; 0.05.</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For each comparison, I extracted the top up-regulated and down-regulated genes.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Finally, I visualized the significant genes using volcano plots, applying a log2FC cutoff of ±0.585, which corresponds to a 1.5-fold change to clearly separate up-regulated, down-regulated, and non-significant genes.</a:t>
            </a:r>
            <a:endParaRPr>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a64bb8ddf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a64bb8ddf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a78b73c55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a78b73c55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the nAD vs NND comparison, I see a strong mitochondrial signature.</a:t>
            </a:r>
            <a:endParaRPr/>
          </a:p>
          <a:p>
            <a:pPr indent="0" lvl="0" marL="0" rtl="0" algn="l">
              <a:spcBef>
                <a:spcPts val="0"/>
              </a:spcBef>
              <a:spcAft>
                <a:spcPts val="0"/>
              </a:spcAft>
              <a:buClr>
                <a:schemeClr val="dk1"/>
              </a:buClr>
              <a:buSzPts val="1100"/>
              <a:buFont typeface="Arial"/>
              <a:buNone/>
            </a:pPr>
            <a:r>
              <a:rPr lang="en"/>
              <a:t>Most up-regulated genes in nAD are mitochondrial-  MT-ND1, MT-ND2, MT-ND3, MT-ND4, MT-CYB, MT-CO2, MT-ATP6, all showing high fold-change and very low FDR.</a:t>
            </a:r>
            <a:endParaRPr/>
          </a:p>
          <a:p>
            <a:pPr indent="0" lvl="0" marL="0" rtl="0" algn="l">
              <a:spcBef>
                <a:spcPts val="0"/>
              </a:spcBef>
              <a:spcAft>
                <a:spcPts val="0"/>
              </a:spcAft>
              <a:buClr>
                <a:schemeClr val="dk1"/>
              </a:buClr>
              <a:buSzPts val="1100"/>
              <a:buFont typeface="Arial"/>
              <a:buNone/>
            </a:pPr>
            <a:r>
              <a:rPr lang="en"/>
              <a:t>This indicates increased mitochondrial activity or metabolic stress in nAD microglia.</a:t>
            </a:r>
            <a:endParaRPr/>
          </a:p>
          <a:p>
            <a:pPr indent="0" lvl="0" marL="0" rtl="0" algn="l">
              <a:spcBef>
                <a:spcPts val="0"/>
              </a:spcBef>
              <a:spcAft>
                <a:spcPts val="0"/>
              </a:spcAft>
              <a:buClr>
                <a:schemeClr val="dk1"/>
              </a:buClr>
              <a:buSzPts val="1100"/>
              <a:buFont typeface="Arial"/>
              <a:buNone/>
            </a:pPr>
            <a:r>
              <a:rPr lang="en"/>
              <a:t>On the down-regulated side, very few genes pass the cutoff. TMSB4X is the main significantly reduced gene in nAD.</a:t>
            </a:r>
            <a:endParaRPr/>
          </a:p>
          <a:p>
            <a:pPr indent="0" lvl="0" marL="0" rtl="0" algn="l">
              <a:spcBef>
                <a:spcPts val="0"/>
              </a:spcBef>
              <a:spcAft>
                <a:spcPts val="0"/>
              </a:spcAft>
              <a:buNone/>
            </a:pPr>
            <a:r>
              <a:rPr lang="en"/>
              <a:t>So overall, the major signal is mitochondrial up-regulation specifically in nAD microglia.</a:t>
            </a:r>
            <a:endParaRPr/>
          </a:p>
          <a:p>
            <a:pPr indent="0" lvl="0" marL="0" rtl="0" algn="l">
              <a:spcBef>
                <a:spcPts val="0"/>
              </a:spcBef>
              <a:spcAft>
                <a:spcPts val="0"/>
              </a:spcAft>
              <a:buNone/>
            </a:pPr>
            <a:r>
              <a:rPr lang="en"/>
              <a:t>Compared to healthy NND controls, nAD microglia show this stress signature, indicating disease-related metabolic dysfunction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a78b73c55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a78b73c55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Immunized AD microglia (iAD) show restored neuroprotective function compared to non-immunized AD. Protective genes like APOE, TMSB4X, and CST3 are up-regulated (right side), while stress-response genes like HSPA1A and HSP90AA1 are down-regulated (left side). This shift away from metabolic stress toward neuroprotection demonstrates that amyloid-β immunization successfully restores microglial homeostasis.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a78b73c55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a78b73c55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nAD microglia are very active in stress processes. The red dots show pathways that are turned on in nAD. These pathways include mitochondrial organization, ATP metabolic processes, and macroautophagy. What this means is that nAD cells are working hard to handle damage and make energy, a sign they are stressed. The blue dots show that normal, healthy homeostatic pathways are turned off in nAD. This matches what we saw in the volcano plot, untreated AD microglia are metabolically dysfunctional.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a78b73c55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a78b73c55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iAD microglia are active in protective pathways instead. The red dots show pathways turned on in iAD, like axonogenesis, neuron projection development, cognition, and synaptic plasticity. These are all things that help neurons stay healthy. The blue dots show that stress response pathways are turned off in iAD. What this tells us is that immunization works, it changes microglia from a disease state to a protective state that supports neuronal health.</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a78b73c55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a78b73c55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The  data shows a striking difference between immunized and non-immunized AD microglia. Untreated nAD microglia are metabolically stressed and cannot support neurons. In contrast, iAD microglia show recovery of protective pathways and reduced stress responses. This demonstrates that amyloid-β immunization successfully restores microglial function. These findings support the hypothesis that restoring microglial health is a key mechanism of immunotherapy in Alzheimer's disease.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a64bb8ddf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a64bb8ddff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a64bb8ddff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a64bb8ddff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the </a:t>
            </a:r>
            <a:r>
              <a:rPr b="1" lang="en">
                <a:solidFill>
                  <a:schemeClr val="dk1"/>
                </a:solidFill>
              </a:rPr>
              <a:t>nFeature_RNA</a:t>
            </a:r>
            <a:r>
              <a:rPr lang="en">
                <a:solidFill>
                  <a:schemeClr val="dk1"/>
                </a:solidFill>
              </a:rPr>
              <a:t> plot, some samples show cells with extremely low gene counts, which indicates poor-quality or dying cells.</a:t>
            </a:r>
            <a:endParaRPr>
              <a:solidFill>
                <a:schemeClr val="dk1"/>
              </a:solidFill>
            </a:endParaRPr>
          </a:p>
          <a:p>
            <a:pPr indent="0" lvl="0" marL="0" rtl="0" algn="l">
              <a:spcBef>
                <a:spcPts val="0"/>
              </a:spcBef>
              <a:spcAft>
                <a:spcPts val="0"/>
              </a:spcAft>
              <a:buNone/>
            </a:pPr>
            <a:r>
              <a:rPr lang="en">
                <a:solidFill>
                  <a:schemeClr val="dk1"/>
                </a:solidFill>
              </a:rPr>
              <a:t>In the </a:t>
            </a:r>
            <a:r>
              <a:rPr b="1" lang="en">
                <a:solidFill>
                  <a:schemeClr val="dk1"/>
                </a:solidFill>
              </a:rPr>
              <a:t>nCount_RNA</a:t>
            </a:r>
            <a:r>
              <a:rPr lang="en">
                <a:solidFill>
                  <a:schemeClr val="dk1"/>
                </a:solidFill>
              </a:rPr>
              <a:t> plot, we again see a long tail of high counts in some samples, suggesting potential doublets.</a:t>
            </a:r>
            <a:endParaRPr>
              <a:solidFill>
                <a:schemeClr val="dk1"/>
              </a:solidFill>
            </a:endParaRPr>
          </a:p>
          <a:p>
            <a:pPr indent="0" lvl="0" marL="0" rtl="0" algn="l">
              <a:spcBef>
                <a:spcPts val="0"/>
              </a:spcBef>
              <a:spcAft>
                <a:spcPts val="0"/>
              </a:spcAft>
              <a:buNone/>
            </a:pPr>
            <a:r>
              <a:rPr lang="en">
                <a:solidFill>
                  <a:schemeClr val="dk1"/>
                </a:solidFill>
              </a:rPr>
              <a:t>In the dataset, several samples contained cells with </a:t>
            </a:r>
            <a:r>
              <a:rPr b="1" lang="en">
                <a:solidFill>
                  <a:schemeClr val="dk1"/>
                </a:solidFill>
              </a:rPr>
              <a:t>&gt;20% mitochondrial reads</a:t>
            </a:r>
            <a:r>
              <a:rPr lang="en">
                <a:solidFill>
                  <a:schemeClr val="dk1"/>
                </a:solidFill>
              </a:rPr>
              <a:t>, which typically indicates stressed, dying, or low-quality cells, so these were removed during QC filtering.</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a64bb8ddff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a64bb8ddff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nCount vs nFeature:</a:t>
            </a:r>
            <a:br>
              <a:rPr lang="en"/>
            </a:br>
            <a:r>
              <a:rPr lang="en"/>
              <a:t>In this plot, I’m checking whether each cell has a healthy transcriptome. Good cells follow this smooth increasing curve, high UMIs, high gene complexity. The scattered low-feature cells underneath the curve are classic low-quality droplets, so this helped me define my lower gene/UMI thresholds.</a:t>
            </a:r>
            <a:endParaRPr/>
          </a:p>
          <a:p>
            <a:pPr indent="0" lvl="0" marL="0" rtl="0" algn="l">
              <a:spcBef>
                <a:spcPts val="0"/>
              </a:spcBef>
              <a:spcAft>
                <a:spcPts val="0"/>
              </a:spcAft>
              <a:buNone/>
            </a:pPr>
            <a:r>
              <a:rPr lang="en"/>
              <a:t>percent.mt vs nCount:</a:t>
            </a:r>
            <a:endParaRPr/>
          </a:p>
          <a:p>
            <a:pPr indent="0" lvl="0" marL="0" rtl="0" algn="l">
              <a:spcBef>
                <a:spcPts val="0"/>
              </a:spcBef>
              <a:spcAft>
                <a:spcPts val="0"/>
              </a:spcAft>
              <a:buNone/>
            </a:pPr>
            <a:r>
              <a:rPr lang="en"/>
              <a:t>Here I’m looking for stressed or dying cells. Cells with high mitochondrial percent but low RNA complexity cluster on the left side. That pattern is exactly where mitochondrial leakage shows up biologically, so this plot guided my percent.mt cutoff.</a:t>
            </a:r>
            <a:endParaRPr/>
          </a:p>
          <a:p>
            <a:pPr indent="0" lvl="0" marL="0" rtl="0" algn="l">
              <a:spcBef>
                <a:spcPts val="0"/>
              </a:spcBef>
              <a:spcAft>
                <a:spcPts val="0"/>
              </a:spcAft>
              <a:buNone/>
            </a:pPr>
            <a:r>
              <a:rPr lang="en"/>
              <a:t> percent.mt vs nFeature:</a:t>
            </a:r>
            <a:endParaRPr/>
          </a:p>
          <a:p>
            <a:pPr indent="0" lvl="0" marL="0" rtl="0" algn="l">
              <a:spcBef>
                <a:spcPts val="0"/>
              </a:spcBef>
              <a:spcAft>
                <a:spcPts val="0"/>
              </a:spcAft>
              <a:buNone/>
            </a:pPr>
            <a:r>
              <a:rPr lang="en"/>
              <a:t>This plot is just a double-check. Good cells have low mitochondrial % and lots of genes. If a cell has high mito levels and very few genes, it usually means the cell is unhealthy, so I removed those to keep only good-quality microglia.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a64bb8ddff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a64bb8ddff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filtered cells using per-sample MAD thresholds for RNA counts and gene counts, removed any cells with mitochondrial % &gt; 20%, and removed doublets with scDblFinder.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a64bb8ddff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a64bb8ddff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After QC, I ran doublet detection with scDblFinder on all 25 samples.</a:t>
            </a:r>
            <a:endParaRPr/>
          </a:p>
          <a:p>
            <a:pPr indent="0" lvl="0" marL="0" rtl="0" algn="l">
              <a:spcBef>
                <a:spcPts val="0"/>
              </a:spcBef>
              <a:spcAft>
                <a:spcPts val="0"/>
              </a:spcAft>
              <a:buClr>
                <a:schemeClr val="dk1"/>
              </a:buClr>
              <a:buSzPts val="1100"/>
              <a:buFont typeface="Arial"/>
              <a:buNone/>
            </a:pPr>
            <a:r>
              <a:rPr lang="en"/>
              <a:t>I removed all predicted doublets and kept only high-confidence singlets.</a:t>
            </a:r>
            <a:endParaRPr/>
          </a:p>
          <a:p>
            <a:pPr indent="0" lvl="0" marL="0" rtl="0" algn="l">
              <a:spcBef>
                <a:spcPts val="0"/>
              </a:spcBef>
              <a:spcAft>
                <a:spcPts val="0"/>
              </a:spcAft>
              <a:buNone/>
            </a:pPr>
            <a:r>
              <a:rPr lang="en"/>
              <a:t>The dataset went from 112,196 cells down to 106,298, so about 5,898 doublets were filtered out.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a64bb8ddff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a64bb8ddff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scatter plots and the pie chart clearly show the improvement after removal.</a:t>
            </a:r>
            <a:endParaRPr/>
          </a:p>
          <a:p>
            <a:pPr indent="0" lvl="0" marL="0" rtl="0" algn="l">
              <a:spcBef>
                <a:spcPts val="0"/>
              </a:spcBef>
              <a:spcAft>
                <a:spcPts val="0"/>
              </a:spcAft>
              <a:buNone/>
            </a:pPr>
            <a:r>
              <a:rPr lang="en"/>
              <a:t>This step ensures that only true single cells move forward, preventing false clusters later.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a64bb8ddff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a64bb8ddff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highly variable gene plot is included as a quick quality check after normalization, It confirms that the dataset contains genes with meaningful biological variation and that the variance patterns look appropriate.</a:t>
            </a:r>
            <a:endParaRPr/>
          </a:p>
          <a:p>
            <a:pPr indent="0" lvl="0" marL="0" rtl="0" algn="l">
              <a:spcBef>
                <a:spcPts val="0"/>
              </a:spcBef>
              <a:spcAft>
                <a:spcPts val="0"/>
              </a:spcAft>
              <a:buNone/>
            </a:pPr>
            <a:r>
              <a:rPr lang="en"/>
              <a:t>SCTransform internally selects its own variable genes for downstream steps, but this plot helps verify that the variability structure of the data is consistent and suitable for integration.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jpg"/><Relationship Id="rId4" Type="http://schemas.openxmlformats.org/officeDocument/2006/relationships/image" Target="../media/image26.jpg"/><Relationship Id="rId5"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10.jpg"/><Relationship Id="rId5"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9.jpg"/><Relationship Id="rId5"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243800"/>
            <a:ext cx="8520600" cy="231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560">
                <a:latin typeface="Calibri"/>
                <a:ea typeface="Calibri"/>
                <a:cs typeface="Calibri"/>
                <a:sym typeface="Calibri"/>
              </a:rPr>
              <a:t>Single-Cell RNA-Seq Analysis of Microglia in Alzheimer’s Disease</a:t>
            </a:r>
            <a:endParaRPr sz="4560">
              <a:latin typeface="Calibri"/>
              <a:ea typeface="Calibri"/>
              <a:cs typeface="Calibri"/>
              <a:sym typeface="Calibri"/>
            </a:endParaRPr>
          </a:p>
        </p:txBody>
      </p:sp>
      <p:sp>
        <p:nvSpPr>
          <p:cNvPr id="55" name="Google Shape;55;p13"/>
          <p:cNvSpPr txBox="1"/>
          <p:nvPr>
            <p:ph idx="1" type="subTitle"/>
          </p:nvPr>
        </p:nvSpPr>
        <p:spPr>
          <a:xfrm>
            <a:off x="311700" y="2873475"/>
            <a:ext cx="85206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2280">
                <a:latin typeface="Calibri"/>
                <a:ea typeface="Calibri"/>
                <a:cs typeface="Calibri"/>
                <a:sym typeface="Calibri"/>
              </a:rPr>
              <a:t>Ifthekar Hussain</a:t>
            </a:r>
            <a:br>
              <a:rPr lang="en" sz="2280">
                <a:latin typeface="Calibri"/>
                <a:ea typeface="Calibri"/>
                <a:cs typeface="Calibri"/>
                <a:sym typeface="Calibri"/>
              </a:rPr>
            </a:br>
            <a:r>
              <a:rPr lang="en" sz="2280">
                <a:latin typeface="Calibri"/>
                <a:ea typeface="Calibri"/>
                <a:cs typeface="Calibri"/>
                <a:sym typeface="Calibri"/>
              </a:rPr>
              <a:t>Computational Analysis Task</a:t>
            </a:r>
            <a:endParaRPr sz="228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36050"/>
            <a:ext cx="8520600" cy="41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9009"/>
              <a:buNone/>
            </a:pPr>
            <a:r>
              <a:rPr b="1" lang="en" sz="2020">
                <a:latin typeface="Calibri"/>
                <a:ea typeface="Calibri"/>
                <a:cs typeface="Calibri"/>
                <a:sym typeface="Calibri"/>
              </a:rPr>
              <a:t>                                       </a:t>
            </a:r>
            <a:r>
              <a:rPr b="1" lang="en" sz="2020">
                <a:latin typeface="Calibri"/>
                <a:ea typeface="Calibri"/>
                <a:cs typeface="Calibri"/>
                <a:sym typeface="Calibri"/>
              </a:rPr>
              <a:t>Batch Correction(Harmony Integration)</a:t>
            </a:r>
            <a:endParaRPr b="1" sz="2020">
              <a:latin typeface="Calibri"/>
              <a:ea typeface="Calibri"/>
              <a:cs typeface="Calibri"/>
              <a:sym typeface="Calibri"/>
            </a:endParaRPr>
          </a:p>
        </p:txBody>
      </p:sp>
      <p:sp>
        <p:nvSpPr>
          <p:cNvPr id="123" name="Google Shape;123;p22"/>
          <p:cNvSpPr txBox="1"/>
          <p:nvPr>
            <p:ph idx="1" type="body"/>
          </p:nvPr>
        </p:nvSpPr>
        <p:spPr>
          <a:xfrm>
            <a:off x="86500" y="503350"/>
            <a:ext cx="8989200" cy="4545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Calibri"/>
              <a:buChar char="●"/>
            </a:pPr>
            <a:r>
              <a:rPr lang="en" sz="1300">
                <a:latin typeface="Calibri"/>
                <a:ea typeface="Calibri"/>
                <a:cs typeface="Calibri"/>
                <a:sym typeface="Calibri"/>
              </a:rPr>
              <a:t>Combined all 25 SCTransformed samples for integration</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latin typeface="Calibri"/>
                <a:ea typeface="Calibri"/>
                <a:cs typeface="Calibri"/>
                <a:sym typeface="Calibri"/>
              </a:rPr>
              <a:t>Performed PCA to capture major variance components</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latin typeface="Calibri"/>
                <a:ea typeface="Calibri"/>
                <a:cs typeface="Calibri"/>
                <a:sym typeface="Calibri"/>
              </a:rPr>
              <a:t>Selected 30 PCs based on the elbow plot</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latin typeface="Calibri"/>
                <a:ea typeface="Calibri"/>
                <a:cs typeface="Calibri"/>
                <a:sym typeface="Calibri"/>
              </a:rPr>
              <a:t>Applied Harmony to correct donor specific batch effects</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latin typeface="Calibri"/>
                <a:ea typeface="Calibri"/>
                <a:cs typeface="Calibri"/>
                <a:sym typeface="Calibri"/>
              </a:rPr>
              <a:t>Samples align well after correction while preserving true biology</a:t>
            </a:r>
            <a:endParaRPr sz="1300">
              <a:latin typeface="Calibri"/>
              <a:ea typeface="Calibri"/>
              <a:cs typeface="Calibri"/>
              <a:sym typeface="Calibri"/>
            </a:endParaRPr>
          </a:p>
        </p:txBody>
      </p:sp>
      <p:pic>
        <p:nvPicPr>
          <p:cNvPr id="124" name="Google Shape;124;p22" title="elbow_plot_50PCs.jpg"/>
          <p:cNvPicPr preferRelativeResize="0"/>
          <p:nvPr/>
        </p:nvPicPr>
        <p:blipFill rotWithShape="1">
          <a:blip r:embed="rId3">
            <a:alphaModFix/>
          </a:blip>
          <a:srcRect b="0" l="3580" r="-3579" t="0"/>
          <a:stretch/>
        </p:blipFill>
        <p:spPr>
          <a:xfrm>
            <a:off x="2469525" y="1830000"/>
            <a:ext cx="4828900" cy="3219249"/>
          </a:xfrm>
          <a:prstGeom prst="rect">
            <a:avLst/>
          </a:prstGeom>
          <a:noFill/>
          <a:ln>
            <a:noFill/>
          </a:ln>
        </p:spPr>
      </p:pic>
      <p:sp>
        <p:nvSpPr>
          <p:cNvPr id="125" name="Google Shape;125;p22"/>
          <p:cNvSpPr/>
          <p:nvPr/>
        </p:nvSpPr>
        <p:spPr>
          <a:xfrm>
            <a:off x="5152275" y="4248225"/>
            <a:ext cx="105300" cy="2808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6" name="Google Shape;126;p22"/>
          <p:cNvCxnSpPr>
            <a:stCxn id="125" idx="0"/>
            <a:endCxn id="124" idx="3"/>
          </p:cNvCxnSpPr>
          <p:nvPr/>
        </p:nvCxnSpPr>
        <p:spPr>
          <a:xfrm flipH="1" rot="10800000">
            <a:off x="5204925" y="3439725"/>
            <a:ext cx="2093400" cy="808500"/>
          </a:xfrm>
          <a:prstGeom prst="straightConnector1">
            <a:avLst/>
          </a:prstGeom>
          <a:noFill/>
          <a:ln cap="flat" cmpd="sng" w="9525">
            <a:solidFill>
              <a:schemeClr val="dk2"/>
            </a:solidFill>
            <a:prstDash val="solid"/>
            <a:round/>
            <a:headEnd len="med" w="med" type="none"/>
            <a:tailEnd len="med" w="med" type="none"/>
          </a:ln>
        </p:spPr>
      </p:cxnSp>
      <p:sp>
        <p:nvSpPr>
          <p:cNvPr id="127" name="Google Shape;127;p22"/>
          <p:cNvSpPr/>
          <p:nvPr/>
        </p:nvSpPr>
        <p:spPr>
          <a:xfrm>
            <a:off x="7329050" y="2966725"/>
            <a:ext cx="1650000" cy="56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Selected 30PCs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66750" y="51800"/>
            <a:ext cx="8520600" cy="4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latin typeface="Calibri"/>
                <a:ea typeface="Calibri"/>
                <a:cs typeface="Calibri"/>
                <a:sym typeface="Calibri"/>
              </a:rPr>
              <a:t>                                          </a:t>
            </a:r>
            <a:r>
              <a:rPr b="1" lang="en" sz="2020">
                <a:latin typeface="Calibri"/>
                <a:ea typeface="Calibri"/>
                <a:cs typeface="Calibri"/>
                <a:sym typeface="Calibri"/>
              </a:rPr>
              <a:t>Before Integration (Batch Effects)</a:t>
            </a:r>
            <a:endParaRPr b="1" sz="2020">
              <a:latin typeface="Calibri"/>
              <a:ea typeface="Calibri"/>
              <a:cs typeface="Calibri"/>
              <a:sym typeface="Calibri"/>
            </a:endParaRPr>
          </a:p>
        </p:txBody>
      </p:sp>
      <p:sp>
        <p:nvSpPr>
          <p:cNvPr id="133" name="Google Shape;133;p23"/>
          <p:cNvSpPr txBox="1"/>
          <p:nvPr>
            <p:ph idx="1" type="body"/>
          </p:nvPr>
        </p:nvSpPr>
        <p:spPr>
          <a:xfrm>
            <a:off x="94375" y="487700"/>
            <a:ext cx="8942100" cy="4553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Calibri"/>
              <a:buChar char="●"/>
            </a:pPr>
            <a:r>
              <a:rPr lang="en" sz="1200">
                <a:latin typeface="Calibri"/>
                <a:ea typeface="Calibri"/>
                <a:cs typeface="Calibri"/>
                <a:sym typeface="Calibri"/>
              </a:rPr>
              <a:t>UMAP shows strong batch effects before integration</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Samples cluster by donor, not biology</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Technical variation dominates the structure, hiding true biology</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Confirms the need for batch correction (Harmony)</a:t>
            </a:r>
            <a:endParaRPr sz="1200">
              <a:latin typeface="Calibri"/>
              <a:ea typeface="Calibri"/>
              <a:cs typeface="Calibri"/>
              <a:sym typeface="Calibri"/>
            </a:endParaRPr>
          </a:p>
        </p:txBody>
      </p:sp>
      <p:pic>
        <p:nvPicPr>
          <p:cNvPr id="134" name="Google Shape;134;p23" title="before_integration_clusters.jpeg"/>
          <p:cNvPicPr preferRelativeResize="0"/>
          <p:nvPr/>
        </p:nvPicPr>
        <p:blipFill>
          <a:blip r:embed="rId3">
            <a:alphaModFix/>
          </a:blip>
          <a:stretch>
            <a:fillRect/>
          </a:stretch>
        </p:blipFill>
        <p:spPr>
          <a:xfrm>
            <a:off x="132425" y="1392575"/>
            <a:ext cx="4492000" cy="3593624"/>
          </a:xfrm>
          <a:prstGeom prst="rect">
            <a:avLst/>
          </a:prstGeom>
          <a:noFill/>
          <a:ln>
            <a:noFill/>
          </a:ln>
        </p:spPr>
      </p:pic>
      <p:pic>
        <p:nvPicPr>
          <p:cNvPr id="135" name="Google Shape;135;p23" title="before_integration_samples.jpeg"/>
          <p:cNvPicPr preferRelativeResize="0"/>
          <p:nvPr/>
        </p:nvPicPr>
        <p:blipFill>
          <a:blip r:embed="rId4">
            <a:alphaModFix/>
          </a:blip>
          <a:stretch>
            <a:fillRect/>
          </a:stretch>
        </p:blipFill>
        <p:spPr>
          <a:xfrm>
            <a:off x="4663025" y="1392578"/>
            <a:ext cx="4318400" cy="34547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36050"/>
            <a:ext cx="8520600" cy="4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latin typeface="Calibri"/>
                <a:ea typeface="Calibri"/>
                <a:cs typeface="Calibri"/>
                <a:sym typeface="Calibri"/>
              </a:rPr>
              <a:t>                                     </a:t>
            </a:r>
            <a:r>
              <a:rPr b="1" lang="en" sz="2020">
                <a:latin typeface="Calibri"/>
                <a:ea typeface="Calibri"/>
                <a:cs typeface="Calibri"/>
                <a:sym typeface="Calibri"/>
              </a:rPr>
              <a:t>After Integration(Harmony Corrected)</a:t>
            </a:r>
            <a:endParaRPr b="1" sz="2020">
              <a:latin typeface="Calibri"/>
              <a:ea typeface="Calibri"/>
              <a:cs typeface="Calibri"/>
              <a:sym typeface="Calibri"/>
            </a:endParaRPr>
          </a:p>
        </p:txBody>
      </p:sp>
      <p:sp>
        <p:nvSpPr>
          <p:cNvPr id="141" name="Google Shape;141;p24"/>
          <p:cNvSpPr txBox="1"/>
          <p:nvPr>
            <p:ph idx="1" type="body"/>
          </p:nvPr>
        </p:nvSpPr>
        <p:spPr>
          <a:xfrm>
            <a:off x="86500" y="487600"/>
            <a:ext cx="8981400" cy="45615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Font typeface="Calibri"/>
              <a:buChar char="●"/>
            </a:pPr>
            <a:r>
              <a:rPr lang="en" sz="1100">
                <a:latin typeface="Calibri"/>
                <a:ea typeface="Calibri"/>
                <a:cs typeface="Calibri"/>
                <a:sym typeface="Calibri"/>
              </a:rPr>
              <a:t>Harmony successfully removed donor-specific batch effects</a:t>
            </a:r>
            <a:endParaRPr sz="1100">
              <a:latin typeface="Calibri"/>
              <a:ea typeface="Calibri"/>
              <a:cs typeface="Calibri"/>
              <a:sym typeface="Calibri"/>
            </a:endParaRPr>
          </a:p>
          <a:p>
            <a:pPr indent="-298450" lvl="0" marL="457200" rtl="0" algn="l">
              <a:spcBef>
                <a:spcPts val="0"/>
              </a:spcBef>
              <a:spcAft>
                <a:spcPts val="0"/>
              </a:spcAft>
              <a:buSzPts val="1100"/>
              <a:buFont typeface="Calibri"/>
              <a:buChar char="●"/>
            </a:pPr>
            <a:r>
              <a:rPr lang="en" sz="1100">
                <a:latin typeface="Calibri"/>
                <a:ea typeface="Calibri"/>
                <a:cs typeface="Calibri"/>
                <a:sym typeface="Calibri"/>
              </a:rPr>
              <a:t>Samples from all donors now overlap instead of forming separate clusters</a:t>
            </a:r>
            <a:endParaRPr sz="1100">
              <a:latin typeface="Calibri"/>
              <a:ea typeface="Calibri"/>
              <a:cs typeface="Calibri"/>
              <a:sym typeface="Calibri"/>
            </a:endParaRPr>
          </a:p>
          <a:p>
            <a:pPr indent="-298450" lvl="0" marL="457200" rtl="0" algn="l">
              <a:spcBef>
                <a:spcPts val="0"/>
              </a:spcBef>
              <a:spcAft>
                <a:spcPts val="0"/>
              </a:spcAft>
              <a:buSzPts val="1100"/>
              <a:buFont typeface="Calibri"/>
              <a:buChar char="●"/>
            </a:pPr>
            <a:r>
              <a:rPr lang="en" sz="1100">
                <a:latin typeface="Calibri"/>
                <a:ea typeface="Calibri"/>
                <a:cs typeface="Calibri"/>
                <a:sym typeface="Calibri"/>
              </a:rPr>
              <a:t>Technical variation is greatly reduced</a:t>
            </a:r>
            <a:endParaRPr sz="1100">
              <a:latin typeface="Calibri"/>
              <a:ea typeface="Calibri"/>
              <a:cs typeface="Calibri"/>
              <a:sym typeface="Calibri"/>
            </a:endParaRPr>
          </a:p>
          <a:p>
            <a:pPr indent="-298450" lvl="0" marL="457200" rtl="0" algn="l">
              <a:spcBef>
                <a:spcPts val="0"/>
              </a:spcBef>
              <a:spcAft>
                <a:spcPts val="0"/>
              </a:spcAft>
              <a:buSzPts val="1100"/>
              <a:buFont typeface="Calibri"/>
              <a:buChar char="●"/>
            </a:pPr>
            <a:r>
              <a:rPr lang="en" sz="1100">
                <a:latin typeface="Calibri"/>
                <a:ea typeface="Calibri"/>
                <a:cs typeface="Calibri"/>
                <a:sym typeface="Calibri"/>
              </a:rPr>
              <a:t>UMAP structure is cleaner and more biologically meaningful</a:t>
            </a:r>
            <a:endParaRPr sz="1100">
              <a:latin typeface="Calibri"/>
              <a:ea typeface="Calibri"/>
              <a:cs typeface="Calibri"/>
              <a:sym typeface="Calibri"/>
            </a:endParaRPr>
          </a:p>
          <a:p>
            <a:pPr indent="-298450" lvl="0" marL="457200" rtl="0" algn="l">
              <a:spcBef>
                <a:spcPts val="0"/>
              </a:spcBef>
              <a:spcAft>
                <a:spcPts val="0"/>
              </a:spcAft>
              <a:buSzPts val="1100"/>
              <a:buFont typeface="Calibri"/>
              <a:buChar char="●"/>
            </a:pPr>
            <a:r>
              <a:rPr lang="en" sz="1100">
                <a:latin typeface="Calibri"/>
                <a:ea typeface="Calibri"/>
                <a:cs typeface="Calibri"/>
                <a:sym typeface="Calibri"/>
              </a:rPr>
              <a:t>Clustering becomes more stable after correction</a:t>
            </a:r>
            <a:endParaRPr sz="1100">
              <a:latin typeface="Calibri"/>
              <a:ea typeface="Calibri"/>
              <a:cs typeface="Calibri"/>
              <a:sym typeface="Calibri"/>
            </a:endParaRPr>
          </a:p>
          <a:p>
            <a:pPr indent="0" lvl="0" marL="0" rtl="0" algn="l">
              <a:spcBef>
                <a:spcPts val="1200"/>
              </a:spcBef>
              <a:spcAft>
                <a:spcPts val="1200"/>
              </a:spcAft>
              <a:buNone/>
            </a:pPr>
            <a:r>
              <a:t/>
            </a:r>
            <a:endParaRPr/>
          </a:p>
        </p:txBody>
      </p:sp>
      <p:pic>
        <p:nvPicPr>
          <p:cNvPr id="142" name="Google Shape;142;p24" title="UMAP_Harmony_res1_repel.png"/>
          <p:cNvPicPr preferRelativeResize="0"/>
          <p:nvPr/>
        </p:nvPicPr>
        <p:blipFill>
          <a:blip r:embed="rId3">
            <a:alphaModFix/>
          </a:blip>
          <a:stretch>
            <a:fillRect/>
          </a:stretch>
        </p:blipFill>
        <p:spPr>
          <a:xfrm>
            <a:off x="3878725" y="1344910"/>
            <a:ext cx="5189176" cy="3633415"/>
          </a:xfrm>
          <a:prstGeom prst="rect">
            <a:avLst/>
          </a:prstGeom>
          <a:noFill/>
          <a:ln>
            <a:noFill/>
          </a:ln>
        </p:spPr>
      </p:pic>
      <p:pic>
        <p:nvPicPr>
          <p:cNvPr id="143" name="Google Shape;143;p24" title="UMAP_batch_mixing_dark.png"/>
          <p:cNvPicPr preferRelativeResize="0"/>
          <p:nvPr/>
        </p:nvPicPr>
        <p:blipFill>
          <a:blip r:embed="rId4">
            <a:alphaModFix/>
          </a:blip>
          <a:stretch>
            <a:fillRect/>
          </a:stretch>
        </p:blipFill>
        <p:spPr>
          <a:xfrm>
            <a:off x="42550" y="1683050"/>
            <a:ext cx="4040202" cy="2949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66750" y="51800"/>
            <a:ext cx="8520600" cy="396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9009"/>
              <a:buNone/>
            </a:pPr>
            <a:r>
              <a:rPr b="1" lang="en" sz="2020">
                <a:latin typeface="Calibri"/>
                <a:ea typeface="Calibri"/>
                <a:cs typeface="Calibri"/>
                <a:sym typeface="Calibri"/>
              </a:rPr>
              <a:t>                               Cluster Marker Identification (FindAllMarkers)</a:t>
            </a:r>
            <a:endParaRPr b="1" sz="2020">
              <a:latin typeface="Calibri"/>
              <a:ea typeface="Calibri"/>
              <a:cs typeface="Calibri"/>
              <a:sym typeface="Calibri"/>
            </a:endParaRPr>
          </a:p>
        </p:txBody>
      </p:sp>
      <p:sp>
        <p:nvSpPr>
          <p:cNvPr id="149" name="Google Shape;149;p25"/>
          <p:cNvSpPr txBox="1"/>
          <p:nvPr>
            <p:ph idx="1" type="body"/>
          </p:nvPr>
        </p:nvSpPr>
        <p:spPr>
          <a:xfrm>
            <a:off x="78650" y="448400"/>
            <a:ext cx="8981400" cy="4624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Calibri"/>
              <a:buChar char="●"/>
            </a:pPr>
            <a:r>
              <a:rPr lang="en" sz="1500">
                <a:latin typeface="Calibri"/>
                <a:ea typeface="Calibri"/>
                <a:cs typeface="Calibri"/>
                <a:sym typeface="Calibri"/>
              </a:rPr>
              <a:t>Identified top marker genes for each cluster using SCT-normalized data</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Applied standard cutoffs: log2FC &gt; 0.25 and min.25% expression</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Extracted top 10 genes per cluster</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Marker profiles used for biological interpretation</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Basis for </a:t>
            </a:r>
            <a:r>
              <a:rPr lang="en" sz="1500">
                <a:latin typeface="Calibri"/>
                <a:ea typeface="Calibri"/>
                <a:cs typeface="Calibri"/>
                <a:sym typeface="Calibri"/>
              </a:rPr>
              <a:t>accurate cell-type annotation</a:t>
            </a:r>
            <a:endParaRPr sz="15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idx="1" type="body"/>
          </p:nvPr>
        </p:nvSpPr>
        <p:spPr>
          <a:xfrm>
            <a:off x="78650" y="94375"/>
            <a:ext cx="8965800" cy="495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200">
                <a:latin typeface="Calibri"/>
                <a:ea typeface="Calibri"/>
                <a:cs typeface="Calibri"/>
                <a:sym typeface="Calibri"/>
              </a:rPr>
              <a:t>Marker Gene Heatmap</a:t>
            </a:r>
            <a:endParaRPr b="1" sz="1200">
              <a:latin typeface="Calibri"/>
              <a:ea typeface="Calibri"/>
              <a:cs typeface="Calibri"/>
              <a:sym typeface="Calibri"/>
            </a:endParaRPr>
          </a:p>
        </p:txBody>
      </p:sp>
      <p:pic>
        <p:nvPicPr>
          <p:cNvPr id="155" name="Google Shape;155;p26" title="heatmap_top5.jpg"/>
          <p:cNvPicPr preferRelativeResize="0"/>
          <p:nvPr/>
        </p:nvPicPr>
        <p:blipFill>
          <a:blip r:embed="rId3">
            <a:alphaModFix/>
          </a:blip>
          <a:stretch>
            <a:fillRect/>
          </a:stretch>
        </p:blipFill>
        <p:spPr>
          <a:xfrm>
            <a:off x="2692275" y="149375"/>
            <a:ext cx="3674849" cy="4899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217325" y="0"/>
            <a:ext cx="8520600" cy="58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b="1" lang="en" sz="2244">
                <a:latin typeface="Calibri"/>
                <a:ea typeface="Calibri"/>
                <a:cs typeface="Calibri"/>
                <a:sym typeface="Calibri"/>
              </a:rPr>
              <a:t>Cluster Annotation(cell-type identification)</a:t>
            </a:r>
            <a:endParaRPr b="1" sz="2244">
              <a:latin typeface="Calibri"/>
              <a:ea typeface="Calibri"/>
              <a:cs typeface="Calibri"/>
              <a:sym typeface="Calibri"/>
            </a:endParaRPr>
          </a:p>
        </p:txBody>
      </p:sp>
      <p:sp>
        <p:nvSpPr>
          <p:cNvPr id="161" name="Google Shape;161;p27"/>
          <p:cNvSpPr txBox="1"/>
          <p:nvPr>
            <p:ph idx="1" type="body"/>
          </p:nvPr>
        </p:nvSpPr>
        <p:spPr>
          <a:xfrm>
            <a:off x="110100" y="511200"/>
            <a:ext cx="8918400" cy="4545900"/>
          </a:xfrm>
          <a:prstGeom prst="rect">
            <a:avLst/>
          </a:prstGeom>
        </p:spPr>
        <p:txBody>
          <a:bodyPr anchorCtr="0" anchor="t" bIns="91425" lIns="91425" spcFirstLastPara="1" rIns="91425" wrap="square" tIns="91425">
            <a:normAutofit/>
          </a:bodyPr>
          <a:lstStyle/>
          <a:p>
            <a:pPr indent="-292100" lvl="0" marL="457200" rtl="0" algn="l">
              <a:spcBef>
                <a:spcPts val="1200"/>
              </a:spcBef>
              <a:spcAft>
                <a:spcPts val="0"/>
              </a:spcAft>
              <a:buSzPts val="1000"/>
              <a:buFont typeface="Calibri"/>
              <a:buChar char="●"/>
            </a:pPr>
            <a:r>
              <a:rPr lang="en" sz="1000">
                <a:latin typeface="Calibri"/>
                <a:ea typeface="Calibri"/>
                <a:cs typeface="Calibri"/>
                <a:sym typeface="Calibri"/>
              </a:rPr>
              <a:t>Identified top marker genes for each cluster</a:t>
            </a:r>
            <a:endParaRPr sz="10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Compared marker profiles with established cell-type signatures</a:t>
            </a:r>
            <a:endParaRPr sz="10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Assigned biological labels to clusters based on marker expression patterns</a:t>
            </a:r>
            <a:endParaRPr sz="1000">
              <a:latin typeface="Calibri"/>
              <a:ea typeface="Calibri"/>
              <a:cs typeface="Calibri"/>
              <a:sym typeface="Calibri"/>
            </a:endParaRPr>
          </a:p>
          <a:p>
            <a:pPr indent="-292100" lvl="0" marL="457200" rtl="0" algn="l">
              <a:spcBef>
                <a:spcPts val="0"/>
              </a:spcBef>
              <a:spcAft>
                <a:spcPts val="0"/>
              </a:spcAft>
              <a:buSzPts val="1000"/>
              <a:buFont typeface="Calibri"/>
              <a:buChar char="●"/>
            </a:pPr>
            <a:r>
              <a:rPr lang="en" sz="1000">
                <a:latin typeface="Calibri"/>
                <a:ea typeface="Calibri"/>
                <a:cs typeface="Calibri"/>
                <a:sym typeface="Calibri"/>
              </a:rPr>
              <a:t>Added final labels to metadata and visualized on UMAP</a:t>
            </a:r>
            <a:endParaRPr sz="1000">
              <a:latin typeface="Calibri"/>
              <a:ea typeface="Calibri"/>
              <a:cs typeface="Calibri"/>
              <a:sym typeface="Calibri"/>
            </a:endParaRPr>
          </a:p>
          <a:p>
            <a:pPr indent="0" lvl="0" marL="457200" rtl="0" algn="l">
              <a:spcBef>
                <a:spcPts val="1200"/>
              </a:spcBef>
              <a:spcAft>
                <a:spcPts val="1200"/>
              </a:spcAft>
              <a:buNone/>
            </a:pPr>
            <a:r>
              <a:t/>
            </a:r>
            <a:endParaRPr/>
          </a:p>
        </p:txBody>
      </p:sp>
      <p:pic>
        <p:nvPicPr>
          <p:cNvPr id="162" name="Google Shape;162;p27" title="UMAP_celltypes_labeled_clean.png"/>
          <p:cNvPicPr preferRelativeResize="0"/>
          <p:nvPr/>
        </p:nvPicPr>
        <p:blipFill>
          <a:blip r:embed="rId3">
            <a:alphaModFix/>
          </a:blip>
          <a:stretch>
            <a:fillRect/>
          </a:stretch>
        </p:blipFill>
        <p:spPr>
          <a:xfrm>
            <a:off x="3739725" y="1097450"/>
            <a:ext cx="4950748" cy="3959648"/>
          </a:xfrm>
          <a:prstGeom prst="rect">
            <a:avLst/>
          </a:prstGeom>
          <a:noFill/>
          <a:ln>
            <a:noFill/>
          </a:ln>
        </p:spPr>
      </p:pic>
      <p:sp>
        <p:nvSpPr>
          <p:cNvPr id="163" name="Google Shape;163;p27"/>
          <p:cNvSpPr/>
          <p:nvPr/>
        </p:nvSpPr>
        <p:spPr>
          <a:xfrm>
            <a:off x="5308650" y="2744775"/>
            <a:ext cx="1706700" cy="5820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4" name="Google Shape;164;p27"/>
          <p:cNvCxnSpPr>
            <a:stCxn id="163" idx="7"/>
          </p:cNvCxnSpPr>
          <p:nvPr/>
        </p:nvCxnSpPr>
        <p:spPr>
          <a:xfrm flipH="1" rot="10800000">
            <a:off x="6765410" y="2398607"/>
            <a:ext cx="1020600" cy="431400"/>
          </a:xfrm>
          <a:prstGeom prst="straightConnector1">
            <a:avLst/>
          </a:prstGeom>
          <a:noFill/>
          <a:ln cap="flat" cmpd="sng" w="28575">
            <a:solidFill>
              <a:schemeClr val="dk2"/>
            </a:solidFill>
            <a:prstDash val="solid"/>
            <a:round/>
            <a:headEnd len="med" w="med" type="none"/>
            <a:tailEnd len="med" w="med" type="none"/>
          </a:ln>
        </p:spPr>
      </p:cxnSp>
      <p:sp>
        <p:nvSpPr>
          <p:cNvPr id="165" name="Google Shape;165;p27"/>
          <p:cNvSpPr/>
          <p:nvPr/>
        </p:nvSpPr>
        <p:spPr>
          <a:xfrm>
            <a:off x="7715250" y="2029075"/>
            <a:ext cx="1352725" cy="369525"/>
          </a:xfrm>
          <a:prstGeom prst="flowChartProcess">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980000"/>
                </a:solidFill>
                <a:latin typeface="Calibri"/>
                <a:ea typeface="Calibri"/>
                <a:cs typeface="Calibri"/>
                <a:sym typeface="Calibri"/>
              </a:rPr>
              <a:t>Microglia clusters</a:t>
            </a:r>
            <a:endParaRPr b="1" sz="1000">
              <a:solidFill>
                <a:srgbClr val="98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51025" y="911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latin typeface="Calibri"/>
                <a:ea typeface="Calibri"/>
                <a:cs typeface="Calibri"/>
                <a:sym typeface="Calibri"/>
              </a:rPr>
              <a:t>                                       </a:t>
            </a:r>
            <a:r>
              <a:rPr b="1" lang="en" sz="2020">
                <a:latin typeface="Calibri"/>
                <a:ea typeface="Calibri"/>
                <a:cs typeface="Calibri"/>
                <a:sym typeface="Calibri"/>
              </a:rPr>
              <a:t>Microglia Subsetting &amp; Re-clustering</a:t>
            </a:r>
            <a:endParaRPr b="1" sz="2020">
              <a:latin typeface="Calibri"/>
              <a:ea typeface="Calibri"/>
              <a:cs typeface="Calibri"/>
              <a:sym typeface="Calibri"/>
            </a:endParaRPr>
          </a:p>
        </p:txBody>
      </p:sp>
      <p:sp>
        <p:nvSpPr>
          <p:cNvPr id="171" name="Google Shape;171;p28"/>
          <p:cNvSpPr txBox="1"/>
          <p:nvPr>
            <p:ph idx="1" type="body"/>
          </p:nvPr>
        </p:nvSpPr>
        <p:spPr>
          <a:xfrm>
            <a:off x="62900" y="503350"/>
            <a:ext cx="9005100" cy="4553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Calibri"/>
              <a:buChar char="●"/>
            </a:pPr>
            <a:r>
              <a:rPr lang="en" sz="1200">
                <a:latin typeface="Calibri"/>
                <a:ea typeface="Calibri"/>
                <a:cs typeface="Calibri"/>
                <a:sym typeface="Calibri"/>
              </a:rPr>
              <a:t>Extracted microglia by selecting clusters 20, 21 &amp; 23 from the Harmony-integrated UMAP</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Confirmed microglia </a:t>
            </a:r>
            <a:r>
              <a:rPr lang="en" sz="1200">
                <a:latin typeface="Calibri"/>
                <a:ea typeface="Calibri"/>
                <a:cs typeface="Calibri"/>
                <a:sym typeface="Calibri"/>
              </a:rPr>
              <a:t>identity</a:t>
            </a:r>
            <a:r>
              <a:rPr lang="en" sz="1200">
                <a:latin typeface="Calibri"/>
                <a:ea typeface="Calibri"/>
                <a:cs typeface="Calibri"/>
                <a:sym typeface="Calibri"/>
              </a:rPr>
              <a:t> using average expression of canonical markers</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Subset contained 2,133 microglial cells</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Re-processed microglia subset using:</a:t>
            </a:r>
            <a:endParaRPr sz="1200">
              <a:latin typeface="Calibri"/>
              <a:ea typeface="Calibri"/>
              <a:cs typeface="Calibri"/>
              <a:sym typeface="Calibri"/>
            </a:endParaRPr>
          </a:p>
          <a:p>
            <a:pPr indent="-304800" lvl="1" marL="914400" rtl="0" algn="l">
              <a:spcBef>
                <a:spcPts val="0"/>
              </a:spcBef>
              <a:spcAft>
                <a:spcPts val="0"/>
              </a:spcAft>
              <a:buSzPts val="1200"/>
              <a:buFont typeface="Calibri"/>
              <a:buChar char="○"/>
            </a:pPr>
            <a:r>
              <a:rPr lang="en" sz="1200">
                <a:latin typeface="Calibri"/>
                <a:ea typeface="Calibri"/>
                <a:cs typeface="Calibri"/>
                <a:sym typeface="Calibri"/>
              </a:rPr>
              <a:t>Log Normalize</a:t>
            </a:r>
            <a:endParaRPr sz="1200">
              <a:latin typeface="Calibri"/>
              <a:ea typeface="Calibri"/>
              <a:cs typeface="Calibri"/>
              <a:sym typeface="Calibri"/>
            </a:endParaRPr>
          </a:p>
          <a:p>
            <a:pPr indent="-304800" lvl="1" marL="914400" rtl="0" algn="l">
              <a:spcBef>
                <a:spcPts val="0"/>
              </a:spcBef>
              <a:spcAft>
                <a:spcPts val="0"/>
              </a:spcAft>
              <a:buSzPts val="1200"/>
              <a:buFont typeface="Calibri"/>
              <a:buChar char="○"/>
            </a:pPr>
            <a:r>
              <a:rPr lang="en" sz="1200">
                <a:latin typeface="Calibri"/>
                <a:ea typeface="Calibri"/>
                <a:cs typeface="Calibri"/>
                <a:sym typeface="Calibri"/>
              </a:rPr>
              <a:t>FindVariableFeatures</a:t>
            </a:r>
            <a:endParaRPr sz="1200">
              <a:latin typeface="Calibri"/>
              <a:ea typeface="Calibri"/>
              <a:cs typeface="Calibri"/>
              <a:sym typeface="Calibri"/>
            </a:endParaRPr>
          </a:p>
          <a:p>
            <a:pPr indent="-304800" lvl="1" marL="914400" rtl="0" algn="l">
              <a:spcBef>
                <a:spcPts val="0"/>
              </a:spcBef>
              <a:spcAft>
                <a:spcPts val="0"/>
              </a:spcAft>
              <a:buSzPts val="1200"/>
              <a:buFont typeface="Calibri"/>
              <a:buChar char="○"/>
            </a:pPr>
            <a:r>
              <a:rPr lang="en" sz="1200">
                <a:latin typeface="Calibri"/>
                <a:ea typeface="Calibri"/>
                <a:cs typeface="Calibri"/>
                <a:sym typeface="Calibri"/>
              </a:rPr>
              <a:t>ScaleData</a:t>
            </a:r>
            <a:endParaRPr sz="1200">
              <a:latin typeface="Calibri"/>
              <a:ea typeface="Calibri"/>
              <a:cs typeface="Calibri"/>
              <a:sym typeface="Calibri"/>
            </a:endParaRPr>
          </a:p>
          <a:p>
            <a:pPr indent="-304800" lvl="1" marL="914400" rtl="0" algn="l">
              <a:spcBef>
                <a:spcPts val="0"/>
              </a:spcBef>
              <a:spcAft>
                <a:spcPts val="0"/>
              </a:spcAft>
              <a:buSzPts val="1200"/>
              <a:buFont typeface="Calibri"/>
              <a:buChar char="○"/>
            </a:pPr>
            <a:r>
              <a:rPr lang="en" sz="1200">
                <a:latin typeface="Calibri"/>
                <a:ea typeface="Calibri"/>
                <a:cs typeface="Calibri"/>
                <a:sym typeface="Calibri"/>
              </a:rPr>
              <a:t>PCA</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Re-clustered microglia subset</a:t>
            </a:r>
            <a:endParaRPr sz="1200">
              <a:latin typeface="Calibri"/>
              <a:ea typeface="Calibri"/>
              <a:cs typeface="Calibri"/>
              <a:sym typeface="Calibri"/>
            </a:endParaRPr>
          </a:p>
        </p:txBody>
      </p:sp>
      <p:pic>
        <p:nvPicPr>
          <p:cNvPr id="172" name="Google Shape;172;p28" title="microglia_elbow_plot.jpg"/>
          <p:cNvPicPr preferRelativeResize="0"/>
          <p:nvPr/>
        </p:nvPicPr>
        <p:blipFill>
          <a:blip r:embed="rId3">
            <a:alphaModFix/>
          </a:blip>
          <a:stretch>
            <a:fillRect/>
          </a:stretch>
        </p:blipFill>
        <p:spPr>
          <a:xfrm>
            <a:off x="3114425" y="1131642"/>
            <a:ext cx="5840824" cy="3893883"/>
          </a:xfrm>
          <a:prstGeom prst="rect">
            <a:avLst/>
          </a:prstGeom>
          <a:noFill/>
          <a:ln>
            <a:noFill/>
          </a:ln>
        </p:spPr>
      </p:pic>
      <p:sp>
        <p:nvSpPr>
          <p:cNvPr id="173" name="Google Shape;173;p28"/>
          <p:cNvSpPr/>
          <p:nvPr/>
        </p:nvSpPr>
        <p:spPr>
          <a:xfrm>
            <a:off x="6063675" y="3782900"/>
            <a:ext cx="243900" cy="2517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4" name="Google Shape;174;p28"/>
          <p:cNvCxnSpPr>
            <a:stCxn id="173" idx="0"/>
          </p:cNvCxnSpPr>
          <p:nvPr/>
        </p:nvCxnSpPr>
        <p:spPr>
          <a:xfrm flipH="1" rot="10800000">
            <a:off x="6185625" y="1384100"/>
            <a:ext cx="1553100" cy="2398800"/>
          </a:xfrm>
          <a:prstGeom prst="straightConnector1">
            <a:avLst/>
          </a:prstGeom>
          <a:noFill/>
          <a:ln cap="flat" cmpd="sng" w="9525">
            <a:solidFill>
              <a:schemeClr val="dk2"/>
            </a:solidFill>
            <a:prstDash val="solid"/>
            <a:round/>
            <a:headEnd len="med" w="med" type="none"/>
            <a:tailEnd len="med" w="med" type="none"/>
          </a:ln>
        </p:spPr>
      </p:cxnSp>
      <p:sp>
        <p:nvSpPr>
          <p:cNvPr id="175" name="Google Shape;175;p28"/>
          <p:cNvSpPr/>
          <p:nvPr/>
        </p:nvSpPr>
        <p:spPr>
          <a:xfrm>
            <a:off x="6852800" y="663800"/>
            <a:ext cx="22152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Calibri"/>
                <a:ea typeface="Calibri"/>
                <a:cs typeface="Calibri"/>
                <a:sym typeface="Calibri"/>
              </a:rPr>
              <a:t>PC15 = Inflection point</a:t>
            </a:r>
            <a:endParaRPr b="1" sz="13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59650"/>
            <a:ext cx="8520600" cy="396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1562"/>
              <a:buNone/>
            </a:pPr>
            <a:r>
              <a:rPr lang="en" sz="1920">
                <a:latin typeface="Calibri"/>
                <a:ea typeface="Calibri"/>
                <a:cs typeface="Calibri"/>
                <a:sym typeface="Calibri"/>
              </a:rPr>
              <a:t>                             </a:t>
            </a:r>
            <a:r>
              <a:rPr b="1" lang="en" sz="1920">
                <a:latin typeface="Calibri"/>
                <a:ea typeface="Calibri"/>
                <a:cs typeface="Calibri"/>
                <a:sym typeface="Calibri"/>
              </a:rPr>
              <a:t>Microglia Reclustering &amp; Marker Based Cell Type Annotation</a:t>
            </a:r>
            <a:endParaRPr b="1" sz="1920">
              <a:latin typeface="Calibri"/>
              <a:ea typeface="Calibri"/>
              <a:cs typeface="Calibri"/>
              <a:sym typeface="Calibri"/>
            </a:endParaRPr>
          </a:p>
        </p:txBody>
      </p:sp>
      <p:sp>
        <p:nvSpPr>
          <p:cNvPr id="181" name="Google Shape;181;p29"/>
          <p:cNvSpPr txBox="1"/>
          <p:nvPr>
            <p:ph idx="1" type="body"/>
          </p:nvPr>
        </p:nvSpPr>
        <p:spPr>
          <a:xfrm>
            <a:off x="86500" y="456250"/>
            <a:ext cx="8973600" cy="46008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SzPts val="1100"/>
              <a:buFont typeface="Calibri"/>
              <a:buChar char="●"/>
            </a:pPr>
            <a:r>
              <a:rPr lang="en" sz="1100">
                <a:latin typeface="Calibri"/>
                <a:ea typeface="Calibri"/>
                <a:cs typeface="Calibri"/>
                <a:sym typeface="Calibri"/>
              </a:rPr>
              <a:t>Re-clustered microglia subset using 15 PCs and resolution = 0.3</a:t>
            </a:r>
            <a:endParaRPr sz="1100">
              <a:latin typeface="Calibri"/>
              <a:ea typeface="Calibri"/>
              <a:cs typeface="Calibri"/>
              <a:sym typeface="Calibri"/>
            </a:endParaRPr>
          </a:p>
          <a:p>
            <a:pPr indent="-298450" lvl="0" marL="457200" rtl="0" algn="l">
              <a:spcBef>
                <a:spcPts val="0"/>
              </a:spcBef>
              <a:spcAft>
                <a:spcPts val="0"/>
              </a:spcAft>
              <a:buSzPts val="1100"/>
              <a:buFont typeface="Calibri"/>
              <a:buChar char="●"/>
            </a:pPr>
            <a:r>
              <a:rPr lang="en" sz="1100">
                <a:latin typeface="Calibri"/>
                <a:ea typeface="Calibri"/>
                <a:cs typeface="Calibri"/>
                <a:sym typeface="Calibri"/>
              </a:rPr>
              <a:t>Identified top markers with FindAllMarkers</a:t>
            </a:r>
            <a:endParaRPr sz="1100">
              <a:latin typeface="Calibri"/>
              <a:ea typeface="Calibri"/>
              <a:cs typeface="Calibri"/>
              <a:sym typeface="Calibri"/>
            </a:endParaRPr>
          </a:p>
          <a:p>
            <a:pPr indent="-298450" lvl="0" marL="457200" rtl="0" algn="l">
              <a:spcBef>
                <a:spcPts val="0"/>
              </a:spcBef>
              <a:spcAft>
                <a:spcPts val="0"/>
              </a:spcAft>
              <a:buSzPts val="1100"/>
              <a:buFont typeface="Calibri"/>
              <a:buChar char="●"/>
            </a:pPr>
            <a:r>
              <a:rPr lang="en" sz="1100">
                <a:latin typeface="Calibri"/>
                <a:ea typeface="Calibri"/>
                <a:cs typeface="Calibri"/>
                <a:sym typeface="Calibri"/>
              </a:rPr>
              <a:t>Annotated clusters using canonical marker genes</a:t>
            </a:r>
            <a:endParaRPr sz="1100">
              <a:latin typeface="Calibri"/>
              <a:ea typeface="Calibri"/>
              <a:cs typeface="Calibri"/>
              <a:sym typeface="Calibri"/>
            </a:endParaRPr>
          </a:p>
          <a:p>
            <a:pPr indent="-298450" lvl="0" marL="457200" rtl="0" algn="l">
              <a:spcBef>
                <a:spcPts val="0"/>
              </a:spcBef>
              <a:spcAft>
                <a:spcPts val="0"/>
              </a:spcAft>
              <a:buSzPts val="1100"/>
              <a:buFont typeface="Calibri"/>
              <a:buChar char="●"/>
            </a:pPr>
            <a:r>
              <a:rPr lang="en" sz="1100">
                <a:latin typeface="Calibri"/>
                <a:ea typeface="Calibri"/>
                <a:cs typeface="Calibri"/>
                <a:sym typeface="Calibri"/>
              </a:rPr>
              <a:t>Final UMAP shows clear separation of microglial states</a:t>
            </a:r>
            <a:endParaRPr sz="1100">
              <a:latin typeface="Calibri"/>
              <a:ea typeface="Calibri"/>
              <a:cs typeface="Calibri"/>
              <a:sym typeface="Calibri"/>
            </a:endParaRPr>
          </a:p>
          <a:p>
            <a:pPr indent="0" lvl="0" marL="457200" rtl="0" algn="l">
              <a:spcBef>
                <a:spcPts val="1200"/>
              </a:spcBef>
              <a:spcAft>
                <a:spcPts val="1200"/>
              </a:spcAft>
              <a:buNone/>
            </a:pPr>
            <a:r>
              <a:t/>
            </a:r>
            <a:endParaRPr/>
          </a:p>
        </p:txBody>
      </p:sp>
      <p:pic>
        <p:nvPicPr>
          <p:cNvPr id="182" name="Google Shape;182;p29" title="annotated_clusters_umap.png"/>
          <p:cNvPicPr preferRelativeResize="0"/>
          <p:nvPr/>
        </p:nvPicPr>
        <p:blipFill>
          <a:blip r:embed="rId3">
            <a:alphaModFix/>
          </a:blip>
          <a:stretch>
            <a:fillRect/>
          </a:stretch>
        </p:blipFill>
        <p:spPr>
          <a:xfrm>
            <a:off x="2051125" y="1317725"/>
            <a:ext cx="5340426" cy="373932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idx="1" type="body"/>
          </p:nvPr>
        </p:nvSpPr>
        <p:spPr>
          <a:xfrm>
            <a:off x="93950" y="78300"/>
            <a:ext cx="8987400" cy="496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a:r>
            <a:endParaRPr/>
          </a:p>
        </p:txBody>
      </p:sp>
      <p:pic>
        <p:nvPicPr>
          <p:cNvPr id="188" name="Google Shape;188;p30" title="Microglia_Top5_Heatmap.png"/>
          <p:cNvPicPr preferRelativeResize="0"/>
          <p:nvPr/>
        </p:nvPicPr>
        <p:blipFill>
          <a:blip r:embed="rId3">
            <a:alphaModFix/>
          </a:blip>
          <a:stretch>
            <a:fillRect/>
          </a:stretch>
        </p:blipFill>
        <p:spPr>
          <a:xfrm>
            <a:off x="331692" y="232400"/>
            <a:ext cx="8550031" cy="48094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41275"/>
            <a:ext cx="8520600" cy="4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latin typeface="Calibri"/>
                <a:ea typeface="Calibri"/>
                <a:cs typeface="Calibri"/>
                <a:sym typeface="Calibri"/>
              </a:rPr>
              <a:t>                          </a:t>
            </a:r>
            <a:r>
              <a:rPr lang="en" sz="2020">
                <a:latin typeface="Calibri"/>
                <a:ea typeface="Calibri"/>
                <a:cs typeface="Calibri"/>
                <a:sym typeface="Calibri"/>
              </a:rPr>
              <a:t>Differential Expression Analysis(MAST) on Microglia</a:t>
            </a:r>
            <a:endParaRPr sz="2020">
              <a:latin typeface="Calibri"/>
              <a:ea typeface="Calibri"/>
              <a:cs typeface="Calibri"/>
              <a:sym typeface="Calibri"/>
            </a:endParaRPr>
          </a:p>
        </p:txBody>
      </p:sp>
      <p:sp>
        <p:nvSpPr>
          <p:cNvPr id="194" name="Google Shape;194;p31"/>
          <p:cNvSpPr txBox="1"/>
          <p:nvPr>
            <p:ph idx="1" type="body"/>
          </p:nvPr>
        </p:nvSpPr>
        <p:spPr>
          <a:xfrm>
            <a:off x="87775" y="482875"/>
            <a:ext cx="8952900" cy="4555200"/>
          </a:xfrm>
          <a:prstGeom prst="rect">
            <a:avLst/>
          </a:prstGeom>
        </p:spPr>
        <p:txBody>
          <a:bodyPr anchorCtr="0" anchor="t" bIns="91425" lIns="91425" spcFirstLastPara="1" rIns="91425" wrap="square" tIns="91425">
            <a:normAutofit/>
          </a:bodyPr>
          <a:lstStyle/>
          <a:p>
            <a:pPr indent="-336550" lvl="0" marL="457200" rtl="0" algn="l">
              <a:spcBef>
                <a:spcPts val="1200"/>
              </a:spcBef>
              <a:spcAft>
                <a:spcPts val="0"/>
              </a:spcAft>
              <a:buSzPts val="1700"/>
              <a:buFont typeface="Calibri"/>
              <a:buChar char="●"/>
            </a:pPr>
            <a:r>
              <a:rPr lang="en" sz="1700">
                <a:latin typeface="Calibri"/>
                <a:ea typeface="Calibri"/>
                <a:cs typeface="Calibri"/>
                <a:sym typeface="Calibri"/>
              </a:rPr>
              <a:t>Subsetted microglial states only (Homeostatic, Stress, Inflammatory, DAM-like MG)</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Performed differential expression using MAST (single-cell hurdle model)</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Two comparisons:</a:t>
            </a:r>
            <a:endParaRPr sz="1700">
              <a:latin typeface="Calibri"/>
              <a:ea typeface="Calibri"/>
              <a:cs typeface="Calibri"/>
              <a:sym typeface="Calibri"/>
            </a:endParaRPr>
          </a:p>
          <a:p>
            <a:pPr indent="-317500" lvl="1" marL="914400" rtl="0" algn="l">
              <a:spcBef>
                <a:spcPts val="0"/>
              </a:spcBef>
              <a:spcAft>
                <a:spcPts val="0"/>
              </a:spcAft>
              <a:buSzPts val="1400"/>
              <a:buFont typeface="Calibri"/>
              <a:buChar char="○"/>
            </a:pPr>
            <a:r>
              <a:rPr b="1" lang="en">
                <a:latin typeface="Calibri"/>
                <a:ea typeface="Calibri"/>
                <a:cs typeface="Calibri"/>
                <a:sym typeface="Calibri"/>
              </a:rPr>
              <a:t>nAD vs NND</a:t>
            </a:r>
            <a:endParaRPr b="1">
              <a:latin typeface="Calibri"/>
              <a:ea typeface="Calibri"/>
              <a:cs typeface="Calibri"/>
              <a:sym typeface="Calibri"/>
            </a:endParaRPr>
          </a:p>
          <a:p>
            <a:pPr indent="-317500" lvl="1" marL="914400" rtl="0" algn="l">
              <a:spcBef>
                <a:spcPts val="0"/>
              </a:spcBef>
              <a:spcAft>
                <a:spcPts val="0"/>
              </a:spcAft>
              <a:buSzPts val="1400"/>
              <a:buFont typeface="Calibri"/>
              <a:buChar char="○"/>
            </a:pPr>
            <a:r>
              <a:rPr b="1" lang="en">
                <a:latin typeface="Calibri"/>
                <a:ea typeface="Calibri"/>
                <a:cs typeface="Calibri"/>
                <a:sym typeface="Calibri"/>
              </a:rPr>
              <a:t>iAD vs nAD</a:t>
            </a:r>
            <a:endParaRPr b="1">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Adjusted p-values using Benjamini–Hochberg (FDR &lt; 0.05)</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Extracted top up- and down-regulated genes for each comparison</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Visualized significant genes using volcano plots (log2FC &gt; 0.585, FDR &lt; 0.05) to show up-regulated, down-regulated, and non-significant genes</a:t>
            </a:r>
            <a:endParaRPr sz="1700">
              <a:latin typeface="Calibri"/>
              <a:ea typeface="Calibri"/>
              <a:cs typeface="Calibri"/>
              <a:sym typeface="Calibri"/>
            </a:endParaRPr>
          </a:p>
          <a:p>
            <a:pPr indent="0" lvl="0" marL="457200" rtl="0" algn="l">
              <a:spcBef>
                <a:spcPts val="1200"/>
              </a:spcBef>
              <a:spcAft>
                <a:spcPts val="1200"/>
              </a:spcAft>
              <a:buNone/>
            </a:pPr>
            <a:r>
              <a:t/>
            </a:r>
            <a:endParaRPr sz="17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280225" y="15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a:t> </a:t>
            </a:r>
            <a:r>
              <a:rPr b="1" lang="en">
                <a:latin typeface="Calibri"/>
                <a:ea typeface="Calibri"/>
                <a:cs typeface="Calibri"/>
                <a:sym typeface="Calibri"/>
              </a:rPr>
              <a:t>Study Objectives</a:t>
            </a:r>
            <a:endParaRPr b="1">
              <a:latin typeface="Calibri"/>
              <a:ea typeface="Calibri"/>
              <a:cs typeface="Calibri"/>
              <a:sym typeface="Calibri"/>
            </a:endParaRPr>
          </a:p>
        </p:txBody>
      </p:sp>
      <p:sp>
        <p:nvSpPr>
          <p:cNvPr id="61" name="Google Shape;61;p14"/>
          <p:cNvSpPr txBox="1"/>
          <p:nvPr>
            <p:ph idx="1" type="body"/>
          </p:nvPr>
        </p:nvSpPr>
        <p:spPr>
          <a:xfrm>
            <a:off x="280225" y="726725"/>
            <a:ext cx="8855700" cy="4283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Calibri"/>
              <a:buChar char="●"/>
            </a:pPr>
            <a:r>
              <a:rPr lang="en" sz="1600">
                <a:latin typeface="Calibri"/>
                <a:ea typeface="Calibri"/>
                <a:cs typeface="Calibri"/>
                <a:sym typeface="Calibri"/>
              </a:rPr>
              <a:t>Identify microglial gene expression changes across disease groups:</a:t>
            </a:r>
            <a:endParaRPr sz="1600">
              <a:latin typeface="Calibri"/>
              <a:ea typeface="Calibri"/>
              <a:cs typeface="Calibri"/>
              <a:sym typeface="Calibri"/>
            </a:endParaRPr>
          </a:p>
          <a:p>
            <a:pPr indent="-330200" lvl="1" marL="1371600" rtl="0" algn="l">
              <a:spcBef>
                <a:spcPts val="0"/>
              </a:spcBef>
              <a:spcAft>
                <a:spcPts val="0"/>
              </a:spcAft>
              <a:buSzPts val="1600"/>
              <a:buFont typeface="Calibri"/>
              <a:buChar char="○"/>
            </a:pPr>
            <a:r>
              <a:rPr lang="en" sz="1600">
                <a:latin typeface="Calibri"/>
                <a:ea typeface="Calibri"/>
                <a:cs typeface="Calibri"/>
                <a:sym typeface="Calibri"/>
              </a:rPr>
              <a:t>NND → nAD → iAD</a:t>
            </a:r>
            <a:r>
              <a:rPr lang="en" sz="1600">
                <a:latin typeface="Calibri"/>
                <a:ea typeface="Calibri"/>
                <a:cs typeface="Calibri"/>
                <a:sym typeface="Calibri"/>
              </a:rPr>
              <a:t>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Compare</a:t>
            </a:r>
            <a:r>
              <a:rPr b="1" lang="en" sz="1600">
                <a:latin typeface="Calibri"/>
                <a:ea typeface="Calibri"/>
                <a:cs typeface="Calibri"/>
                <a:sym typeface="Calibri"/>
              </a:rPr>
              <a:t>:</a:t>
            </a:r>
            <a:endParaRPr b="1" sz="1600">
              <a:latin typeface="Calibri"/>
              <a:ea typeface="Calibri"/>
              <a:cs typeface="Calibri"/>
              <a:sym typeface="Calibri"/>
            </a:endParaRPr>
          </a:p>
          <a:p>
            <a:pPr indent="-330200" lvl="1" marL="914400" rtl="0" algn="l">
              <a:spcBef>
                <a:spcPts val="0"/>
              </a:spcBef>
              <a:spcAft>
                <a:spcPts val="0"/>
              </a:spcAft>
              <a:buSzPts val="1600"/>
              <a:buFont typeface="Calibri"/>
              <a:buChar char="○"/>
            </a:pPr>
            <a:r>
              <a:rPr b="1" i="1" lang="en" sz="1600">
                <a:latin typeface="Calibri"/>
                <a:ea typeface="Calibri"/>
                <a:cs typeface="Calibri"/>
                <a:sym typeface="Calibri"/>
              </a:rPr>
              <a:t>NND</a:t>
            </a:r>
            <a:r>
              <a:rPr i="1" lang="en" sz="1600">
                <a:latin typeface="Calibri"/>
                <a:ea typeface="Calibri"/>
                <a:cs typeface="Calibri"/>
                <a:sym typeface="Calibri"/>
              </a:rPr>
              <a:t> (healthy) vs </a:t>
            </a:r>
            <a:r>
              <a:rPr b="1" i="1" lang="en" sz="1600">
                <a:latin typeface="Calibri"/>
                <a:ea typeface="Calibri"/>
                <a:cs typeface="Calibri"/>
                <a:sym typeface="Calibri"/>
              </a:rPr>
              <a:t>nAD</a:t>
            </a:r>
            <a:r>
              <a:rPr i="1" lang="en" sz="1600">
                <a:latin typeface="Calibri"/>
                <a:ea typeface="Calibri"/>
                <a:cs typeface="Calibri"/>
                <a:sym typeface="Calibri"/>
              </a:rPr>
              <a:t> (Alzheimer’s)</a:t>
            </a:r>
            <a:endParaRPr i="1" sz="1600">
              <a:latin typeface="Calibri"/>
              <a:ea typeface="Calibri"/>
              <a:cs typeface="Calibri"/>
              <a:sym typeface="Calibri"/>
            </a:endParaRPr>
          </a:p>
          <a:p>
            <a:pPr indent="-330200" lvl="1" marL="914400" rtl="0" algn="l">
              <a:spcBef>
                <a:spcPts val="0"/>
              </a:spcBef>
              <a:spcAft>
                <a:spcPts val="0"/>
              </a:spcAft>
              <a:buSzPts val="1600"/>
              <a:buFont typeface="Calibri"/>
              <a:buChar char="○"/>
            </a:pPr>
            <a:r>
              <a:rPr b="1" i="1" lang="en" sz="1600">
                <a:latin typeface="Calibri"/>
                <a:ea typeface="Calibri"/>
                <a:cs typeface="Calibri"/>
                <a:sym typeface="Calibri"/>
              </a:rPr>
              <a:t>nAD</a:t>
            </a:r>
            <a:r>
              <a:rPr i="1" lang="en" sz="1600">
                <a:latin typeface="Calibri"/>
                <a:ea typeface="Calibri"/>
                <a:cs typeface="Calibri"/>
                <a:sym typeface="Calibri"/>
              </a:rPr>
              <a:t> vs </a:t>
            </a:r>
            <a:r>
              <a:rPr b="1" i="1" lang="en" sz="1600">
                <a:latin typeface="Calibri"/>
                <a:ea typeface="Calibri"/>
                <a:cs typeface="Calibri"/>
                <a:sym typeface="Calibri"/>
              </a:rPr>
              <a:t>iAD</a:t>
            </a:r>
            <a:r>
              <a:rPr i="1" lang="en" sz="1600">
                <a:latin typeface="Calibri"/>
                <a:ea typeface="Calibri"/>
                <a:cs typeface="Calibri"/>
                <a:sym typeface="Calibri"/>
              </a:rPr>
              <a:t> (immunized Alzheimer’s)</a:t>
            </a:r>
            <a:br>
              <a:rPr lang="en" sz="1600">
                <a:latin typeface="Calibri"/>
                <a:ea typeface="Calibri"/>
                <a:cs typeface="Calibri"/>
                <a:sym typeface="Calibri"/>
              </a:rPr>
            </a:b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Identify key microglial genes that are significantly </a:t>
            </a:r>
            <a:r>
              <a:rPr b="1" lang="en" sz="1600">
                <a:latin typeface="Calibri"/>
                <a:ea typeface="Calibri"/>
                <a:cs typeface="Calibri"/>
                <a:sym typeface="Calibri"/>
              </a:rPr>
              <a:t>up- or down-regulated</a:t>
            </a:r>
            <a:br>
              <a:rPr lang="en" sz="1600">
                <a:latin typeface="Calibri"/>
                <a:ea typeface="Calibri"/>
                <a:cs typeface="Calibri"/>
                <a:sym typeface="Calibri"/>
              </a:rPr>
            </a:b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Perform GO Biological Process enrichment to link genes to pathways and functions</a:t>
            </a:r>
            <a:endParaRPr sz="1600">
              <a:latin typeface="Calibri"/>
              <a:ea typeface="Calibri"/>
              <a:cs typeface="Calibri"/>
              <a:sym typeface="Calibri"/>
            </a:endParaRPr>
          </a:p>
          <a:p>
            <a:pPr indent="0" lvl="0" marL="457200" rtl="0" algn="l">
              <a:spcBef>
                <a:spcPts val="1200"/>
              </a:spcBef>
              <a:spcAft>
                <a:spcPts val="1200"/>
              </a:spcAft>
              <a:buNone/>
            </a:pPr>
            <a:r>
              <a:t/>
            </a:r>
            <a:endParaRPr/>
          </a:p>
        </p:txBody>
      </p:sp>
      <p:pic>
        <p:nvPicPr>
          <p:cNvPr id="62" name="Google Shape;62;p14" title="istockphoto-1153647069-612x612.jpg"/>
          <p:cNvPicPr preferRelativeResize="0"/>
          <p:nvPr/>
        </p:nvPicPr>
        <p:blipFill>
          <a:blip r:embed="rId3">
            <a:alphaModFix/>
          </a:blip>
          <a:stretch>
            <a:fillRect/>
          </a:stretch>
        </p:blipFill>
        <p:spPr>
          <a:xfrm>
            <a:off x="7117529" y="1336439"/>
            <a:ext cx="912550" cy="8782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idx="1" type="body"/>
          </p:nvPr>
        </p:nvSpPr>
        <p:spPr>
          <a:xfrm>
            <a:off x="87775" y="96550"/>
            <a:ext cx="8979300" cy="492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000">
                <a:latin typeface="Calibri"/>
                <a:ea typeface="Calibri"/>
                <a:cs typeface="Calibri"/>
                <a:sym typeface="Calibri"/>
              </a:rPr>
              <a:t>Volcano Plot - nAD vs NND</a:t>
            </a:r>
            <a:endParaRPr b="1" sz="1000">
              <a:latin typeface="Calibri"/>
              <a:ea typeface="Calibri"/>
              <a:cs typeface="Calibri"/>
              <a:sym typeface="Calibri"/>
            </a:endParaRPr>
          </a:p>
        </p:txBody>
      </p:sp>
      <p:pic>
        <p:nvPicPr>
          <p:cNvPr id="200" name="Google Shape;200;p32" title="Volcano_nAD_vs_NND01.jpeg"/>
          <p:cNvPicPr preferRelativeResize="0"/>
          <p:nvPr/>
        </p:nvPicPr>
        <p:blipFill>
          <a:blip r:embed="rId3">
            <a:alphaModFix/>
          </a:blip>
          <a:stretch>
            <a:fillRect/>
          </a:stretch>
        </p:blipFill>
        <p:spPr>
          <a:xfrm>
            <a:off x="1995359" y="109650"/>
            <a:ext cx="5907891" cy="4924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idx="1" type="body"/>
          </p:nvPr>
        </p:nvSpPr>
        <p:spPr>
          <a:xfrm>
            <a:off x="87775" y="70225"/>
            <a:ext cx="8988000" cy="499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100">
                <a:latin typeface="Calibri"/>
                <a:ea typeface="Calibri"/>
                <a:cs typeface="Calibri"/>
                <a:sym typeface="Calibri"/>
              </a:rPr>
              <a:t>Volcano plot - iAD vs</a:t>
            </a:r>
            <a:r>
              <a:rPr b="1" lang="en">
                <a:latin typeface="Calibri"/>
                <a:ea typeface="Calibri"/>
                <a:cs typeface="Calibri"/>
                <a:sym typeface="Calibri"/>
              </a:rPr>
              <a:t> </a:t>
            </a:r>
            <a:r>
              <a:rPr b="1" lang="en" sz="1100">
                <a:latin typeface="Calibri"/>
                <a:ea typeface="Calibri"/>
                <a:cs typeface="Calibri"/>
                <a:sym typeface="Calibri"/>
              </a:rPr>
              <a:t>nAD</a:t>
            </a:r>
            <a:endParaRPr b="1" sz="1100">
              <a:latin typeface="Calibri"/>
              <a:ea typeface="Calibri"/>
              <a:cs typeface="Calibri"/>
              <a:sym typeface="Calibri"/>
            </a:endParaRPr>
          </a:p>
        </p:txBody>
      </p:sp>
      <p:pic>
        <p:nvPicPr>
          <p:cNvPr id="206" name="Google Shape;206;p33" title="Volcano_iAD_vs_nAD02.jpeg"/>
          <p:cNvPicPr preferRelativeResize="0"/>
          <p:nvPr/>
        </p:nvPicPr>
        <p:blipFill>
          <a:blip r:embed="rId3">
            <a:alphaModFix/>
          </a:blip>
          <a:stretch>
            <a:fillRect/>
          </a:stretch>
        </p:blipFill>
        <p:spPr>
          <a:xfrm>
            <a:off x="1999275" y="109813"/>
            <a:ext cx="5896760" cy="491492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0"/>
            <a:ext cx="8520600" cy="32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rPr b="1" lang="en" sz="1820">
                <a:latin typeface="Calibri"/>
                <a:ea typeface="Calibri"/>
                <a:cs typeface="Calibri"/>
                <a:sym typeface="Calibri"/>
              </a:rPr>
              <a:t>                                                               </a:t>
            </a:r>
            <a:r>
              <a:rPr b="1" lang="en" sz="1708">
                <a:latin typeface="Calibri"/>
                <a:ea typeface="Calibri"/>
                <a:cs typeface="Calibri"/>
                <a:sym typeface="Calibri"/>
              </a:rPr>
              <a:t>GO Enrichment- nAD vs NND</a:t>
            </a:r>
            <a:endParaRPr b="1" sz="1708">
              <a:latin typeface="Calibri"/>
              <a:ea typeface="Calibri"/>
              <a:cs typeface="Calibri"/>
              <a:sym typeface="Calibri"/>
            </a:endParaRPr>
          </a:p>
        </p:txBody>
      </p:sp>
      <p:sp>
        <p:nvSpPr>
          <p:cNvPr id="212" name="Google Shape;212;p34"/>
          <p:cNvSpPr txBox="1"/>
          <p:nvPr>
            <p:ph idx="1" type="body"/>
          </p:nvPr>
        </p:nvSpPr>
        <p:spPr>
          <a:xfrm>
            <a:off x="114100" y="438925"/>
            <a:ext cx="8944200" cy="4590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a:r>
            <a:endParaRPr/>
          </a:p>
        </p:txBody>
      </p:sp>
      <p:pic>
        <p:nvPicPr>
          <p:cNvPr id="213" name="Google Shape;213;p34" title="GO_BP_nAD_vs_NND3.png"/>
          <p:cNvPicPr preferRelativeResize="0"/>
          <p:nvPr/>
        </p:nvPicPr>
        <p:blipFill>
          <a:blip r:embed="rId3">
            <a:alphaModFix/>
          </a:blip>
          <a:stretch>
            <a:fillRect/>
          </a:stretch>
        </p:blipFill>
        <p:spPr>
          <a:xfrm>
            <a:off x="2193850" y="386200"/>
            <a:ext cx="4643323" cy="464332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311700" y="41275"/>
            <a:ext cx="8520600" cy="3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54395"/>
              <a:buFont typeface="Arial"/>
              <a:buNone/>
            </a:pPr>
            <a:r>
              <a:rPr b="1" lang="en" sz="1820">
                <a:latin typeface="Calibri"/>
                <a:ea typeface="Calibri"/>
                <a:cs typeface="Calibri"/>
                <a:sym typeface="Calibri"/>
              </a:rPr>
              <a:t>                                                                 </a:t>
            </a:r>
            <a:r>
              <a:rPr b="1" lang="en" sz="1720">
                <a:latin typeface="Calibri"/>
                <a:ea typeface="Calibri"/>
                <a:cs typeface="Calibri"/>
                <a:sym typeface="Calibri"/>
              </a:rPr>
              <a:t>GO Enrichment- iAD vs nAD</a:t>
            </a:r>
            <a:endParaRPr sz="2700"/>
          </a:p>
        </p:txBody>
      </p:sp>
      <p:sp>
        <p:nvSpPr>
          <p:cNvPr id="219" name="Google Shape;219;p35"/>
          <p:cNvSpPr txBox="1"/>
          <p:nvPr>
            <p:ph idx="1" type="body"/>
          </p:nvPr>
        </p:nvSpPr>
        <p:spPr>
          <a:xfrm>
            <a:off x="87775" y="430100"/>
            <a:ext cx="8970300" cy="460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
            </a:r>
            <a:endParaRPr/>
          </a:p>
          <a:p>
            <a:pPr indent="0" lvl="0" marL="0" rtl="0" algn="l">
              <a:spcBef>
                <a:spcPts val="1200"/>
              </a:spcBef>
              <a:spcAft>
                <a:spcPts val="1200"/>
              </a:spcAft>
              <a:buNone/>
            </a:pPr>
            <a:r>
              <a:t/>
            </a:r>
            <a:endParaRPr/>
          </a:p>
        </p:txBody>
      </p:sp>
      <p:pic>
        <p:nvPicPr>
          <p:cNvPr id="220" name="Google Shape;220;p35" title="GO_BP_iAD_vs_nAD3.png"/>
          <p:cNvPicPr preferRelativeResize="0"/>
          <p:nvPr/>
        </p:nvPicPr>
        <p:blipFill>
          <a:blip r:embed="rId3">
            <a:alphaModFix/>
          </a:blip>
          <a:stretch>
            <a:fillRect/>
          </a:stretch>
        </p:blipFill>
        <p:spPr>
          <a:xfrm>
            <a:off x="2395250" y="430100"/>
            <a:ext cx="4608000" cy="460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355575" y="85175"/>
            <a:ext cx="85206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420">
                <a:latin typeface="Calibri"/>
                <a:ea typeface="Calibri"/>
                <a:cs typeface="Calibri"/>
                <a:sym typeface="Calibri"/>
              </a:rPr>
              <a:t>                                            </a:t>
            </a:r>
            <a:r>
              <a:rPr b="1" lang="en" sz="2420">
                <a:latin typeface="Calibri"/>
                <a:ea typeface="Calibri"/>
                <a:cs typeface="Calibri"/>
                <a:sym typeface="Calibri"/>
              </a:rPr>
              <a:t>Conclusions</a:t>
            </a:r>
            <a:endParaRPr b="1" sz="2420">
              <a:latin typeface="Calibri"/>
              <a:ea typeface="Calibri"/>
              <a:cs typeface="Calibri"/>
              <a:sym typeface="Calibri"/>
            </a:endParaRPr>
          </a:p>
        </p:txBody>
      </p:sp>
      <p:sp>
        <p:nvSpPr>
          <p:cNvPr id="226" name="Google Shape;226;p36"/>
          <p:cNvSpPr txBox="1"/>
          <p:nvPr>
            <p:ph idx="1" type="body"/>
          </p:nvPr>
        </p:nvSpPr>
        <p:spPr>
          <a:xfrm>
            <a:off x="114100" y="587975"/>
            <a:ext cx="8944200" cy="44853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Font typeface="Calibri"/>
              <a:buChar char="●"/>
            </a:pPr>
            <a:r>
              <a:rPr lang="en" sz="1700">
                <a:latin typeface="Calibri"/>
                <a:ea typeface="Calibri"/>
                <a:cs typeface="Calibri"/>
                <a:sym typeface="Calibri"/>
              </a:rPr>
              <a:t>nAD microglia show significant metabolic stress and reduced neuroprotective function</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iAD microglia show restored protective phenotype with decreased stress markers</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Amyloid-β immunization shifts microglial state toward neuroprotection</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Results suggest immunotherapy improves microglial health in Alzheimer's disease</a:t>
            </a:r>
            <a:endParaRPr sz="1700">
              <a:latin typeface="Calibri"/>
              <a:ea typeface="Calibri"/>
              <a:cs typeface="Calibri"/>
              <a:sym typeface="Calibri"/>
            </a:endParaRPr>
          </a:p>
          <a:p>
            <a:pPr indent="0" lvl="0" marL="45720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62925"/>
            <a:ext cx="8520600" cy="49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b="1" lang="en" sz="2244">
                <a:latin typeface="Calibri"/>
                <a:ea typeface="Calibri"/>
                <a:cs typeface="Calibri"/>
                <a:sym typeface="Calibri"/>
              </a:rPr>
              <a:t>Dataset &amp; Study Design</a:t>
            </a:r>
            <a:endParaRPr b="1" sz="2244">
              <a:latin typeface="Calibri"/>
              <a:ea typeface="Calibri"/>
              <a:cs typeface="Calibri"/>
              <a:sym typeface="Calibri"/>
            </a:endParaRPr>
          </a:p>
        </p:txBody>
      </p:sp>
      <p:sp>
        <p:nvSpPr>
          <p:cNvPr id="68" name="Google Shape;68;p15"/>
          <p:cNvSpPr txBox="1"/>
          <p:nvPr>
            <p:ph idx="1" type="body"/>
          </p:nvPr>
        </p:nvSpPr>
        <p:spPr>
          <a:xfrm>
            <a:off x="471850" y="526925"/>
            <a:ext cx="8934300" cy="45378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b="1" lang="en" sz="1500">
                <a:latin typeface="Calibri"/>
                <a:ea typeface="Calibri"/>
                <a:cs typeface="Calibri"/>
                <a:sym typeface="Calibri"/>
              </a:rPr>
              <a:t>Dataset:</a:t>
            </a:r>
            <a:endParaRPr b="1" sz="1500">
              <a:latin typeface="Calibri"/>
              <a:ea typeface="Calibri"/>
              <a:cs typeface="Calibri"/>
              <a:sym typeface="Calibri"/>
            </a:endParaRPr>
          </a:p>
          <a:p>
            <a:pPr indent="-323850" lvl="1" marL="914400" rtl="0" algn="l">
              <a:spcBef>
                <a:spcPts val="0"/>
              </a:spcBef>
              <a:spcAft>
                <a:spcPts val="0"/>
              </a:spcAft>
              <a:buSzPts val="1500"/>
              <a:buChar char="○"/>
            </a:pPr>
            <a:r>
              <a:rPr lang="en" sz="1500">
                <a:latin typeface="Calibri"/>
                <a:ea typeface="Calibri"/>
                <a:cs typeface="Calibri"/>
                <a:sym typeface="Calibri"/>
              </a:rPr>
              <a:t>GSE263034, scRNA-se</a:t>
            </a:r>
            <a:r>
              <a:rPr lang="en" sz="1500">
                <a:latin typeface="Calibri"/>
                <a:ea typeface="Calibri"/>
                <a:cs typeface="Calibri"/>
                <a:sym typeface="Calibri"/>
              </a:rPr>
              <a:t>q</a:t>
            </a:r>
            <a:endParaRPr sz="1500">
              <a:latin typeface="Calibri"/>
              <a:ea typeface="Calibri"/>
              <a:cs typeface="Calibri"/>
              <a:sym typeface="Calibri"/>
            </a:endParaRPr>
          </a:p>
          <a:p>
            <a:pPr indent="-323850" lvl="1" marL="914400" rtl="0" algn="l">
              <a:spcBef>
                <a:spcPts val="0"/>
              </a:spcBef>
              <a:spcAft>
                <a:spcPts val="0"/>
              </a:spcAft>
              <a:buSzPts val="1500"/>
              <a:buChar char="○"/>
            </a:pPr>
            <a:r>
              <a:rPr lang="en" sz="1500">
                <a:latin typeface="Calibri"/>
                <a:ea typeface="Calibri"/>
                <a:cs typeface="Calibri"/>
                <a:sym typeface="Calibri"/>
              </a:rPr>
              <a:t>25 samples</a:t>
            </a:r>
            <a:endParaRPr sz="1500">
              <a:latin typeface="Calibri"/>
              <a:ea typeface="Calibri"/>
              <a:cs typeface="Calibri"/>
              <a:sym typeface="Calibri"/>
            </a:endParaRPr>
          </a:p>
          <a:p>
            <a:pPr indent="-323850" lvl="1" marL="914400" rtl="0" algn="l">
              <a:spcBef>
                <a:spcPts val="0"/>
              </a:spcBef>
              <a:spcAft>
                <a:spcPts val="0"/>
              </a:spcAft>
              <a:buSzPts val="1500"/>
              <a:buFont typeface="Calibri"/>
              <a:buChar char="○"/>
            </a:pPr>
            <a:r>
              <a:rPr lang="en" sz="1500">
                <a:latin typeface="Calibri"/>
                <a:ea typeface="Calibri"/>
                <a:cs typeface="Calibri"/>
                <a:sym typeface="Calibri"/>
              </a:rPr>
              <a:t>Donors: NND = 6, nAD = 6, iAD= 13</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b="1" lang="en" sz="1500">
                <a:latin typeface="Calibri"/>
                <a:ea typeface="Calibri"/>
                <a:cs typeface="Calibri"/>
                <a:sym typeface="Calibri"/>
              </a:rPr>
              <a:t>Analysis Workflow</a:t>
            </a:r>
            <a:endParaRPr b="1" sz="1500">
              <a:latin typeface="Calibri"/>
              <a:ea typeface="Calibri"/>
              <a:cs typeface="Calibri"/>
              <a:sym typeface="Calibri"/>
            </a:endParaRPr>
          </a:p>
          <a:p>
            <a:pPr indent="0" lvl="0" marL="914400" rtl="0" algn="l">
              <a:spcBef>
                <a:spcPts val="1200"/>
              </a:spcBef>
              <a:spcAft>
                <a:spcPts val="0"/>
              </a:spcAft>
              <a:buNone/>
            </a:pPr>
            <a:r>
              <a:t/>
            </a:r>
            <a:endParaRPr sz="1600">
              <a:latin typeface="Calibri"/>
              <a:ea typeface="Calibri"/>
              <a:cs typeface="Calibri"/>
              <a:sym typeface="Calibri"/>
            </a:endParaRPr>
          </a:p>
          <a:p>
            <a:pPr indent="0" lvl="0" marL="914400" rtl="0" algn="l">
              <a:spcBef>
                <a:spcPts val="1200"/>
              </a:spcBef>
              <a:spcAft>
                <a:spcPts val="0"/>
              </a:spcAft>
              <a:buNone/>
            </a:pPr>
            <a:r>
              <a:t/>
            </a:r>
            <a:endParaRPr sz="1600">
              <a:latin typeface="Calibri"/>
              <a:ea typeface="Calibri"/>
              <a:cs typeface="Calibri"/>
              <a:sym typeface="Calibri"/>
            </a:endParaRPr>
          </a:p>
          <a:p>
            <a:pPr indent="0" lvl="0" marL="0" rtl="0" algn="l">
              <a:spcBef>
                <a:spcPts val="1200"/>
              </a:spcBef>
              <a:spcAft>
                <a:spcPts val="1200"/>
              </a:spcAft>
              <a:buNone/>
            </a:pPr>
            <a:r>
              <a:t/>
            </a:r>
            <a:endParaRPr sz="1700">
              <a:latin typeface="Calibri"/>
              <a:ea typeface="Calibri"/>
              <a:cs typeface="Calibri"/>
              <a:sym typeface="Calibri"/>
            </a:endParaRPr>
          </a:p>
        </p:txBody>
      </p:sp>
      <p:pic>
        <p:nvPicPr>
          <p:cNvPr id="69" name="Google Shape;69;p15" title="ChatGPT Image Nov 19, 2025, 05_55_30 AM.png"/>
          <p:cNvPicPr preferRelativeResize="0"/>
          <p:nvPr/>
        </p:nvPicPr>
        <p:blipFill>
          <a:blip r:embed="rId3">
            <a:alphaModFix/>
          </a:blip>
          <a:stretch>
            <a:fillRect/>
          </a:stretch>
        </p:blipFill>
        <p:spPr>
          <a:xfrm>
            <a:off x="2957150" y="1785125"/>
            <a:ext cx="2563876" cy="32796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66750" y="83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b="1" lang="en" sz="2244">
                <a:latin typeface="Calibri"/>
                <a:ea typeface="Calibri"/>
                <a:cs typeface="Calibri"/>
                <a:sym typeface="Calibri"/>
              </a:rPr>
              <a:t>Quality</a:t>
            </a:r>
            <a:r>
              <a:rPr b="1" lang="en" sz="2244">
                <a:latin typeface="Calibri"/>
                <a:ea typeface="Calibri"/>
                <a:cs typeface="Calibri"/>
                <a:sym typeface="Calibri"/>
              </a:rPr>
              <a:t> Control ( Before Filtering)</a:t>
            </a:r>
            <a:endParaRPr b="1" sz="2244">
              <a:latin typeface="Calibri"/>
              <a:ea typeface="Calibri"/>
              <a:cs typeface="Calibri"/>
              <a:sym typeface="Calibri"/>
            </a:endParaRPr>
          </a:p>
        </p:txBody>
      </p:sp>
      <p:sp>
        <p:nvSpPr>
          <p:cNvPr id="75" name="Google Shape;75;p16"/>
          <p:cNvSpPr txBox="1"/>
          <p:nvPr>
            <p:ph idx="1" type="body"/>
          </p:nvPr>
        </p:nvSpPr>
        <p:spPr>
          <a:xfrm>
            <a:off x="165150" y="743500"/>
            <a:ext cx="8871300" cy="4274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Calibri"/>
              <a:buChar char="●"/>
            </a:pPr>
            <a:r>
              <a:rPr lang="en" sz="1500">
                <a:latin typeface="Calibri"/>
                <a:ea typeface="Calibri"/>
                <a:cs typeface="Calibri"/>
                <a:sym typeface="Calibri"/>
              </a:rPr>
              <a:t>Dataset </a:t>
            </a:r>
            <a:r>
              <a:rPr lang="en" sz="1500">
                <a:latin typeface="Calibri"/>
                <a:ea typeface="Calibri"/>
                <a:cs typeface="Calibri"/>
                <a:sym typeface="Calibri"/>
              </a:rPr>
              <a:t>contains</a:t>
            </a:r>
            <a:r>
              <a:rPr lang="en" sz="1500">
                <a:latin typeface="Calibri"/>
                <a:ea typeface="Calibri"/>
                <a:cs typeface="Calibri"/>
                <a:sym typeface="Calibri"/>
              </a:rPr>
              <a:t> variable cell quality</a:t>
            </a:r>
            <a:endParaRPr sz="1500">
              <a:latin typeface="Calibri"/>
              <a:ea typeface="Calibri"/>
              <a:cs typeface="Calibri"/>
              <a:sym typeface="Calibri"/>
            </a:endParaRPr>
          </a:p>
          <a:p>
            <a:pPr indent="-323850" lvl="0" marL="457200" rtl="0" algn="l">
              <a:spcBef>
                <a:spcPts val="0"/>
              </a:spcBef>
              <a:spcAft>
                <a:spcPts val="0"/>
              </a:spcAft>
              <a:buSzPts val="1500"/>
              <a:buFont typeface="Calibri"/>
              <a:buChar char="●"/>
            </a:pPr>
            <a:r>
              <a:rPr lang="en" sz="1500">
                <a:latin typeface="Calibri"/>
                <a:ea typeface="Calibri"/>
                <a:cs typeface="Calibri"/>
                <a:sym typeface="Calibri"/>
              </a:rPr>
              <a:t>Outliers with:</a:t>
            </a:r>
            <a:endParaRPr sz="1500">
              <a:latin typeface="Calibri"/>
              <a:ea typeface="Calibri"/>
              <a:cs typeface="Calibri"/>
              <a:sym typeface="Calibri"/>
            </a:endParaRPr>
          </a:p>
          <a:p>
            <a:pPr indent="-311150" lvl="1" marL="914400" rtl="0" algn="l">
              <a:spcBef>
                <a:spcPts val="0"/>
              </a:spcBef>
              <a:spcAft>
                <a:spcPts val="0"/>
              </a:spcAft>
              <a:buSzPts val="1300"/>
              <a:buFont typeface="Calibri"/>
              <a:buChar char="○"/>
            </a:pPr>
            <a:r>
              <a:rPr lang="en" sz="1300">
                <a:latin typeface="Calibri"/>
                <a:ea typeface="Calibri"/>
                <a:cs typeface="Calibri"/>
                <a:sym typeface="Calibri"/>
              </a:rPr>
              <a:t>Very low features</a:t>
            </a:r>
            <a:endParaRPr sz="1300">
              <a:latin typeface="Calibri"/>
              <a:ea typeface="Calibri"/>
              <a:cs typeface="Calibri"/>
              <a:sym typeface="Calibri"/>
            </a:endParaRPr>
          </a:p>
          <a:p>
            <a:pPr indent="-311150" lvl="1" marL="914400" rtl="0" algn="l">
              <a:spcBef>
                <a:spcPts val="0"/>
              </a:spcBef>
              <a:spcAft>
                <a:spcPts val="0"/>
              </a:spcAft>
              <a:buSzPts val="1300"/>
              <a:buFont typeface="Calibri"/>
              <a:buChar char="○"/>
            </a:pPr>
            <a:r>
              <a:rPr lang="en" sz="1300">
                <a:latin typeface="Calibri"/>
                <a:ea typeface="Calibri"/>
                <a:cs typeface="Calibri"/>
                <a:sym typeface="Calibri"/>
              </a:rPr>
              <a:t>Very low UMIs</a:t>
            </a:r>
            <a:endParaRPr sz="1300">
              <a:latin typeface="Calibri"/>
              <a:ea typeface="Calibri"/>
              <a:cs typeface="Calibri"/>
              <a:sym typeface="Calibri"/>
            </a:endParaRPr>
          </a:p>
          <a:p>
            <a:pPr indent="-311150" lvl="1" marL="914400" rtl="0" algn="l">
              <a:spcBef>
                <a:spcPts val="0"/>
              </a:spcBef>
              <a:spcAft>
                <a:spcPts val="0"/>
              </a:spcAft>
              <a:buSzPts val="1300"/>
              <a:buFont typeface="Calibri"/>
              <a:buChar char="○"/>
            </a:pPr>
            <a:r>
              <a:rPr lang="en" sz="1300">
                <a:latin typeface="Calibri"/>
                <a:ea typeface="Calibri"/>
                <a:cs typeface="Calibri"/>
                <a:sym typeface="Calibri"/>
              </a:rPr>
              <a:t>High mitochondrial percentage</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latin typeface="Calibri"/>
                <a:ea typeface="Calibri"/>
                <a:cs typeface="Calibri"/>
                <a:sym typeface="Calibri"/>
              </a:rPr>
              <a:t>Applied QC thresholds to remove low-quality </a:t>
            </a:r>
            <a:endParaRPr sz="1300">
              <a:latin typeface="Calibri"/>
              <a:ea typeface="Calibri"/>
              <a:cs typeface="Calibri"/>
              <a:sym typeface="Calibri"/>
            </a:endParaRPr>
          </a:p>
          <a:p>
            <a:pPr indent="0" lvl="0" marL="0" rtl="0" algn="l">
              <a:spcBef>
                <a:spcPts val="1200"/>
              </a:spcBef>
              <a:spcAft>
                <a:spcPts val="1200"/>
              </a:spcAft>
              <a:buNone/>
            </a:pPr>
            <a:r>
              <a:t/>
            </a:r>
            <a:endParaRPr sz="1400"/>
          </a:p>
        </p:txBody>
      </p:sp>
      <p:pic>
        <p:nvPicPr>
          <p:cNvPr id="76" name="Google Shape;76;p16" title="before_qc_vlnplot_nFeature.jpg"/>
          <p:cNvPicPr preferRelativeResize="0"/>
          <p:nvPr/>
        </p:nvPicPr>
        <p:blipFill>
          <a:blip r:embed="rId3">
            <a:alphaModFix/>
          </a:blip>
          <a:stretch>
            <a:fillRect/>
          </a:stretch>
        </p:blipFill>
        <p:spPr>
          <a:xfrm>
            <a:off x="4703075" y="580279"/>
            <a:ext cx="4333373" cy="1624996"/>
          </a:xfrm>
          <a:prstGeom prst="rect">
            <a:avLst/>
          </a:prstGeom>
          <a:noFill/>
          <a:ln>
            <a:noFill/>
          </a:ln>
        </p:spPr>
      </p:pic>
      <p:pic>
        <p:nvPicPr>
          <p:cNvPr id="77" name="Google Shape;77;p16" title="before_qc_vlnplot_nCount.jpg"/>
          <p:cNvPicPr preferRelativeResize="0"/>
          <p:nvPr/>
        </p:nvPicPr>
        <p:blipFill>
          <a:blip r:embed="rId4">
            <a:alphaModFix/>
          </a:blip>
          <a:stretch>
            <a:fillRect/>
          </a:stretch>
        </p:blipFill>
        <p:spPr>
          <a:xfrm>
            <a:off x="4703075" y="2049850"/>
            <a:ext cx="4333373" cy="1625050"/>
          </a:xfrm>
          <a:prstGeom prst="rect">
            <a:avLst/>
          </a:prstGeom>
          <a:noFill/>
          <a:ln>
            <a:noFill/>
          </a:ln>
        </p:spPr>
      </p:pic>
      <p:pic>
        <p:nvPicPr>
          <p:cNvPr id="78" name="Google Shape;78;p16" title="before_qc_vlnplot_percentMT.jpg"/>
          <p:cNvPicPr preferRelativeResize="0"/>
          <p:nvPr/>
        </p:nvPicPr>
        <p:blipFill>
          <a:blip r:embed="rId5">
            <a:alphaModFix/>
          </a:blip>
          <a:stretch>
            <a:fillRect/>
          </a:stretch>
        </p:blipFill>
        <p:spPr>
          <a:xfrm>
            <a:off x="4789600" y="3457950"/>
            <a:ext cx="4246851" cy="1559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70775" y="78650"/>
            <a:ext cx="9020700" cy="5001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a:r>
            <a:endParaRPr/>
          </a:p>
        </p:txBody>
      </p:sp>
      <p:pic>
        <p:nvPicPr>
          <p:cNvPr id="84" name="Google Shape;84;p17" title="QC_nCount_vs_nFeature.jpeg"/>
          <p:cNvPicPr preferRelativeResize="0"/>
          <p:nvPr/>
        </p:nvPicPr>
        <p:blipFill>
          <a:blip r:embed="rId3">
            <a:alphaModFix/>
          </a:blip>
          <a:stretch>
            <a:fillRect/>
          </a:stretch>
        </p:blipFill>
        <p:spPr>
          <a:xfrm>
            <a:off x="416875" y="162975"/>
            <a:ext cx="3460424" cy="2731226"/>
          </a:xfrm>
          <a:prstGeom prst="rect">
            <a:avLst/>
          </a:prstGeom>
          <a:noFill/>
          <a:ln>
            <a:noFill/>
          </a:ln>
        </p:spPr>
      </p:pic>
      <p:pic>
        <p:nvPicPr>
          <p:cNvPr id="85" name="Google Shape;85;p17" title="QC_percentMT_vs_nCount.jpeg"/>
          <p:cNvPicPr preferRelativeResize="0"/>
          <p:nvPr/>
        </p:nvPicPr>
        <p:blipFill>
          <a:blip r:embed="rId4">
            <a:alphaModFix/>
          </a:blip>
          <a:stretch>
            <a:fillRect/>
          </a:stretch>
        </p:blipFill>
        <p:spPr>
          <a:xfrm>
            <a:off x="4878022" y="78638"/>
            <a:ext cx="3607929" cy="2623950"/>
          </a:xfrm>
          <a:prstGeom prst="rect">
            <a:avLst/>
          </a:prstGeom>
          <a:noFill/>
          <a:ln>
            <a:noFill/>
          </a:ln>
        </p:spPr>
      </p:pic>
      <p:pic>
        <p:nvPicPr>
          <p:cNvPr id="86" name="Google Shape;86;p17" title="QC_percentMT_vs_nFeature.jpeg"/>
          <p:cNvPicPr preferRelativeResize="0"/>
          <p:nvPr/>
        </p:nvPicPr>
        <p:blipFill>
          <a:blip r:embed="rId5">
            <a:alphaModFix/>
          </a:blip>
          <a:stretch>
            <a:fillRect/>
          </a:stretch>
        </p:blipFill>
        <p:spPr>
          <a:xfrm>
            <a:off x="4616525" y="2787200"/>
            <a:ext cx="3224524" cy="2293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36075"/>
            <a:ext cx="8520600" cy="49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b="1" lang="en" sz="2133">
                <a:latin typeface="Calibri"/>
                <a:ea typeface="Calibri"/>
                <a:cs typeface="Calibri"/>
                <a:sym typeface="Calibri"/>
              </a:rPr>
              <a:t>Quality Control(After Filtering)</a:t>
            </a:r>
            <a:endParaRPr b="1" sz="2133">
              <a:latin typeface="Calibri"/>
              <a:ea typeface="Calibri"/>
              <a:cs typeface="Calibri"/>
              <a:sym typeface="Calibri"/>
            </a:endParaRPr>
          </a:p>
        </p:txBody>
      </p:sp>
      <p:sp>
        <p:nvSpPr>
          <p:cNvPr id="92" name="Google Shape;92;p18"/>
          <p:cNvSpPr txBox="1"/>
          <p:nvPr>
            <p:ph idx="1" type="body"/>
          </p:nvPr>
        </p:nvSpPr>
        <p:spPr>
          <a:xfrm>
            <a:off x="81300" y="534675"/>
            <a:ext cx="8981400" cy="45459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 sz="1100"/>
              <a:t>Removed cells with extremely low RNA content</a:t>
            </a:r>
            <a:endParaRPr sz="1100"/>
          </a:p>
          <a:p>
            <a:pPr indent="-292100" lvl="1" marL="914400" rtl="0" algn="l">
              <a:spcBef>
                <a:spcPts val="0"/>
              </a:spcBef>
              <a:spcAft>
                <a:spcPts val="0"/>
              </a:spcAft>
              <a:buSzPts val="1000"/>
              <a:buChar char="○"/>
            </a:pPr>
            <a:r>
              <a:rPr lang="en" sz="1000"/>
              <a:t>nCount_RNA &lt; (median − 3 × MAD)  per-sample threshold</a:t>
            </a:r>
            <a:endParaRPr sz="1000"/>
          </a:p>
          <a:p>
            <a:pPr indent="-292100" lvl="1" marL="914400" rtl="0" algn="l">
              <a:spcBef>
                <a:spcPts val="0"/>
              </a:spcBef>
              <a:spcAft>
                <a:spcPts val="0"/>
              </a:spcAft>
              <a:buSzPts val="1000"/>
              <a:buChar char="○"/>
            </a:pPr>
            <a:r>
              <a:rPr lang="en" sz="1000"/>
              <a:t>nFeature_RNA &lt; (median − 2 × MAD)  per-sample threshold </a:t>
            </a:r>
            <a:endParaRPr sz="1000"/>
          </a:p>
          <a:p>
            <a:pPr indent="-298450" lvl="0" marL="457200" rtl="0" algn="l">
              <a:spcBef>
                <a:spcPts val="0"/>
              </a:spcBef>
              <a:spcAft>
                <a:spcPts val="0"/>
              </a:spcAft>
              <a:buSzPts val="1100"/>
              <a:buChar char="●"/>
            </a:pPr>
            <a:r>
              <a:rPr lang="en" sz="1100"/>
              <a:t>Removed high-mitochondrial cells</a:t>
            </a:r>
            <a:endParaRPr sz="1100"/>
          </a:p>
          <a:p>
            <a:pPr indent="-292100" lvl="1" marL="914400" rtl="0" algn="l">
              <a:spcBef>
                <a:spcPts val="0"/>
              </a:spcBef>
              <a:spcAft>
                <a:spcPts val="0"/>
              </a:spcAft>
              <a:buSzPts val="1000"/>
              <a:buChar char="○"/>
            </a:pPr>
            <a:r>
              <a:rPr lang="en" sz="1000"/>
              <a:t>percent.mt &gt; 20%</a:t>
            </a:r>
            <a:endParaRPr sz="1000"/>
          </a:p>
          <a:p>
            <a:pPr indent="-298450" lvl="0" marL="457200" rtl="0" algn="l">
              <a:spcBef>
                <a:spcPts val="0"/>
              </a:spcBef>
              <a:spcAft>
                <a:spcPts val="0"/>
              </a:spcAft>
              <a:buSzPts val="1100"/>
              <a:buChar char="●"/>
            </a:pPr>
            <a:r>
              <a:rPr lang="en" sz="1100"/>
              <a:t>Removed doublets</a:t>
            </a:r>
            <a:endParaRPr sz="1100"/>
          </a:p>
          <a:p>
            <a:pPr indent="-292100" lvl="1" marL="914400" rtl="0" algn="l">
              <a:spcBef>
                <a:spcPts val="0"/>
              </a:spcBef>
              <a:spcAft>
                <a:spcPts val="0"/>
              </a:spcAft>
              <a:buSzPts val="1000"/>
              <a:buChar char="○"/>
            </a:pPr>
            <a:r>
              <a:rPr lang="en" sz="1000"/>
              <a:t>Detected using scDblFinder</a:t>
            </a:r>
            <a:endParaRPr sz="1000"/>
          </a:p>
          <a:p>
            <a:pPr indent="-292100" lvl="1" marL="914400" rtl="0" algn="l">
              <a:spcBef>
                <a:spcPts val="0"/>
              </a:spcBef>
              <a:spcAft>
                <a:spcPts val="0"/>
              </a:spcAft>
              <a:buSzPts val="1000"/>
              <a:buChar char="○"/>
            </a:pPr>
            <a:r>
              <a:rPr lang="en" sz="1000"/>
              <a:t>Filtered separately for each sample</a:t>
            </a:r>
            <a:endParaRPr sz="1000"/>
          </a:p>
        </p:txBody>
      </p:sp>
      <p:pic>
        <p:nvPicPr>
          <p:cNvPr id="93" name="Google Shape;93;p18" title="afterQC_nFeature.jpeg"/>
          <p:cNvPicPr preferRelativeResize="0"/>
          <p:nvPr/>
        </p:nvPicPr>
        <p:blipFill>
          <a:blip r:embed="rId3">
            <a:alphaModFix/>
          </a:blip>
          <a:stretch>
            <a:fillRect/>
          </a:stretch>
        </p:blipFill>
        <p:spPr>
          <a:xfrm>
            <a:off x="4718800" y="495350"/>
            <a:ext cx="4343900" cy="2320200"/>
          </a:xfrm>
          <a:prstGeom prst="rect">
            <a:avLst/>
          </a:prstGeom>
          <a:noFill/>
          <a:ln>
            <a:noFill/>
          </a:ln>
        </p:spPr>
      </p:pic>
      <p:pic>
        <p:nvPicPr>
          <p:cNvPr id="94" name="Google Shape;94;p18" title="afterQC_nCount.jpeg"/>
          <p:cNvPicPr preferRelativeResize="0"/>
          <p:nvPr/>
        </p:nvPicPr>
        <p:blipFill>
          <a:blip r:embed="rId4">
            <a:alphaModFix/>
          </a:blip>
          <a:stretch>
            <a:fillRect/>
          </a:stretch>
        </p:blipFill>
        <p:spPr>
          <a:xfrm>
            <a:off x="4915425" y="2848600"/>
            <a:ext cx="4147275" cy="2184801"/>
          </a:xfrm>
          <a:prstGeom prst="rect">
            <a:avLst/>
          </a:prstGeom>
          <a:noFill/>
          <a:ln>
            <a:noFill/>
          </a:ln>
        </p:spPr>
      </p:pic>
      <p:pic>
        <p:nvPicPr>
          <p:cNvPr id="95" name="Google Shape;95;p18" title="afterQC_percentMT.jpeg"/>
          <p:cNvPicPr preferRelativeResize="0"/>
          <p:nvPr/>
        </p:nvPicPr>
        <p:blipFill>
          <a:blip r:embed="rId5">
            <a:alphaModFix/>
          </a:blip>
          <a:stretch>
            <a:fillRect/>
          </a:stretch>
        </p:blipFill>
        <p:spPr>
          <a:xfrm>
            <a:off x="311700" y="2243025"/>
            <a:ext cx="4571975" cy="274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989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latin typeface="Calibri"/>
                <a:ea typeface="Calibri"/>
                <a:cs typeface="Calibri"/>
                <a:sym typeface="Calibri"/>
              </a:rPr>
              <a:t>                                                 </a:t>
            </a:r>
            <a:r>
              <a:rPr lang="en" sz="2020">
                <a:latin typeface="Calibri"/>
                <a:ea typeface="Calibri"/>
                <a:cs typeface="Calibri"/>
                <a:sym typeface="Calibri"/>
              </a:rPr>
              <a:t>Doublet Detection</a:t>
            </a:r>
            <a:endParaRPr sz="2020">
              <a:latin typeface="Calibri"/>
              <a:ea typeface="Calibri"/>
              <a:cs typeface="Calibri"/>
              <a:sym typeface="Calibri"/>
            </a:endParaRPr>
          </a:p>
        </p:txBody>
      </p:sp>
      <p:sp>
        <p:nvSpPr>
          <p:cNvPr id="101" name="Google Shape;101;p19"/>
          <p:cNvSpPr txBox="1"/>
          <p:nvPr>
            <p:ph idx="1" type="body"/>
          </p:nvPr>
        </p:nvSpPr>
        <p:spPr>
          <a:xfrm>
            <a:off x="102250" y="526925"/>
            <a:ext cx="8949900" cy="4530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Calibri"/>
              <a:buChar char="●"/>
            </a:pPr>
            <a:r>
              <a:rPr lang="en" sz="1300">
                <a:latin typeface="Calibri"/>
                <a:ea typeface="Calibri"/>
                <a:cs typeface="Calibri"/>
                <a:sym typeface="Calibri"/>
              </a:rPr>
              <a:t>Doublets identified using scDblFinder (sample - wise detection)</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latin typeface="Calibri"/>
                <a:ea typeface="Calibri"/>
                <a:cs typeface="Calibri"/>
                <a:sym typeface="Calibri"/>
              </a:rPr>
              <a:t>Total cells after QC filtering : 112,196</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latin typeface="Calibri"/>
                <a:ea typeface="Calibri"/>
                <a:cs typeface="Calibri"/>
                <a:sym typeface="Calibri"/>
              </a:rPr>
              <a:t>Total cells after doublet removal: 106,298</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latin typeface="Calibri"/>
                <a:ea typeface="Calibri"/>
                <a:cs typeface="Calibri"/>
                <a:sym typeface="Calibri"/>
              </a:rPr>
              <a:t>Doublets removed: 5,898 cells</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latin typeface="Calibri"/>
                <a:ea typeface="Calibri"/>
                <a:cs typeface="Calibri"/>
                <a:sym typeface="Calibri"/>
              </a:rPr>
              <a:t>Final </a:t>
            </a:r>
            <a:r>
              <a:rPr lang="en" sz="1300">
                <a:latin typeface="Calibri"/>
                <a:ea typeface="Calibri"/>
                <a:cs typeface="Calibri"/>
                <a:sym typeface="Calibri"/>
              </a:rPr>
              <a:t>retention</a:t>
            </a:r>
            <a:r>
              <a:rPr lang="en" sz="1300">
                <a:latin typeface="Calibri"/>
                <a:ea typeface="Calibri"/>
                <a:cs typeface="Calibri"/>
                <a:sym typeface="Calibri"/>
              </a:rPr>
              <a:t>: 94.7% singlets</a:t>
            </a:r>
            <a:endParaRPr sz="1300">
              <a:latin typeface="Calibri"/>
              <a:ea typeface="Calibri"/>
              <a:cs typeface="Calibri"/>
              <a:sym typeface="Calibri"/>
            </a:endParaRPr>
          </a:p>
        </p:txBody>
      </p:sp>
      <p:pic>
        <p:nvPicPr>
          <p:cNvPr id="102" name="Google Shape;102;p19" title="after_doublet_nCount_vs_nFeature.jpeg"/>
          <p:cNvPicPr preferRelativeResize="0"/>
          <p:nvPr/>
        </p:nvPicPr>
        <p:blipFill>
          <a:blip r:embed="rId3">
            <a:alphaModFix/>
          </a:blip>
          <a:stretch>
            <a:fillRect/>
          </a:stretch>
        </p:blipFill>
        <p:spPr>
          <a:xfrm>
            <a:off x="396450" y="1824850"/>
            <a:ext cx="3976300" cy="3181052"/>
          </a:xfrm>
          <a:prstGeom prst="rect">
            <a:avLst/>
          </a:prstGeom>
          <a:noFill/>
          <a:ln>
            <a:noFill/>
          </a:ln>
        </p:spPr>
      </p:pic>
      <p:pic>
        <p:nvPicPr>
          <p:cNvPr id="103" name="Google Shape;103;p19" title="after_doublet_percentmt_vs_nCount.jpeg"/>
          <p:cNvPicPr preferRelativeResize="0"/>
          <p:nvPr/>
        </p:nvPicPr>
        <p:blipFill>
          <a:blip r:embed="rId4">
            <a:alphaModFix/>
          </a:blip>
          <a:stretch>
            <a:fillRect/>
          </a:stretch>
        </p:blipFill>
        <p:spPr>
          <a:xfrm>
            <a:off x="4430700" y="1108950"/>
            <a:ext cx="4566425" cy="38969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idx="1" type="body"/>
          </p:nvPr>
        </p:nvSpPr>
        <p:spPr>
          <a:xfrm>
            <a:off x="157300" y="133700"/>
            <a:ext cx="8847900" cy="482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a:r>
            <a:endParaRPr/>
          </a:p>
        </p:txBody>
      </p:sp>
      <p:pic>
        <p:nvPicPr>
          <p:cNvPr id="109" name="Google Shape;109;p20" title="after_doublet_percentmt_vs_nFeature.jpeg"/>
          <p:cNvPicPr preferRelativeResize="0"/>
          <p:nvPr/>
        </p:nvPicPr>
        <p:blipFill>
          <a:blip r:embed="rId3">
            <a:alphaModFix/>
          </a:blip>
          <a:stretch>
            <a:fillRect/>
          </a:stretch>
        </p:blipFill>
        <p:spPr>
          <a:xfrm>
            <a:off x="267425" y="252977"/>
            <a:ext cx="4554300" cy="3643424"/>
          </a:xfrm>
          <a:prstGeom prst="rect">
            <a:avLst/>
          </a:prstGeom>
          <a:noFill/>
          <a:ln>
            <a:noFill/>
          </a:ln>
        </p:spPr>
      </p:pic>
      <p:pic>
        <p:nvPicPr>
          <p:cNvPr id="110" name="Google Shape;110;p20"/>
          <p:cNvPicPr preferRelativeResize="0"/>
          <p:nvPr/>
        </p:nvPicPr>
        <p:blipFill>
          <a:blip r:embed="rId4">
            <a:alphaModFix/>
          </a:blip>
          <a:stretch>
            <a:fillRect/>
          </a:stretch>
        </p:blipFill>
        <p:spPr>
          <a:xfrm>
            <a:off x="4921649" y="668500"/>
            <a:ext cx="4140025" cy="2549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3925"/>
            <a:ext cx="8520600" cy="45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b="1" lang="en" sz="2244">
                <a:latin typeface="Calibri"/>
                <a:ea typeface="Calibri"/>
                <a:cs typeface="Calibri"/>
                <a:sym typeface="Calibri"/>
              </a:rPr>
              <a:t>Normalization(SCTransform)</a:t>
            </a:r>
            <a:endParaRPr b="1" sz="2244">
              <a:latin typeface="Calibri"/>
              <a:ea typeface="Calibri"/>
              <a:cs typeface="Calibri"/>
              <a:sym typeface="Calibri"/>
            </a:endParaRPr>
          </a:p>
        </p:txBody>
      </p:sp>
      <p:sp>
        <p:nvSpPr>
          <p:cNvPr id="116" name="Google Shape;116;p21"/>
          <p:cNvSpPr txBox="1"/>
          <p:nvPr>
            <p:ph idx="1" type="body"/>
          </p:nvPr>
        </p:nvSpPr>
        <p:spPr>
          <a:xfrm>
            <a:off x="110100" y="534800"/>
            <a:ext cx="8958000" cy="4545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Calibri"/>
              <a:buChar char="●"/>
            </a:pPr>
            <a:r>
              <a:rPr lang="en">
                <a:latin typeface="Calibri"/>
                <a:ea typeface="Calibri"/>
                <a:cs typeface="Calibri"/>
                <a:sym typeface="Calibri"/>
              </a:rPr>
              <a:t>Normalized all 25 samples using SCTransform</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Regressed mitochondrial percentage(percent.mt)</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Removed technical noise and stabilized variance</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Result: 106,298 high-quality cells ready for integration</a:t>
            </a:r>
            <a:endParaRPr>
              <a:latin typeface="Calibri"/>
              <a:ea typeface="Calibri"/>
              <a:cs typeface="Calibri"/>
              <a:sym typeface="Calibri"/>
            </a:endParaRPr>
          </a:p>
        </p:txBody>
      </p:sp>
      <p:pic>
        <p:nvPicPr>
          <p:cNvPr id="117" name="Google Shape;117;p21" title="HVG_scatter_plot.jpg"/>
          <p:cNvPicPr preferRelativeResize="0"/>
          <p:nvPr/>
        </p:nvPicPr>
        <p:blipFill>
          <a:blip r:embed="rId3">
            <a:alphaModFix/>
          </a:blip>
          <a:stretch>
            <a:fillRect/>
          </a:stretch>
        </p:blipFill>
        <p:spPr>
          <a:xfrm>
            <a:off x="2524550" y="2186425"/>
            <a:ext cx="3691151" cy="27683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